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1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70" r:id="rId13"/>
    <p:sldId id="271" r:id="rId14"/>
    <p:sldId id="272" r:id="rId15"/>
    <p:sldId id="258" r:id="rId16"/>
    <p:sldId id="259" r:id="rId17"/>
    <p:sldId id="260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799B23B-EC83-4686-B30A-512413B5E67A}" styleName="Light Style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EB344D84-9AFB-497E-A393-DC336BA19D2E}" styleName="Medium Style 3 - Accent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 showGuides="1">
      <p:cViewPr varScale="1">
        <p:scale>
          <a:sx n="95" d="100"/>
          <a:sy n="95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theme" Target="theme/theme1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03264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83905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58983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28123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149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54908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42630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77740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9242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99825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0659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803EEA-E7F4-42E0-AE3B-CA116FF8C756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B7ECF8-ABD7-4645-9798-B22A1E28F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00174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4" descr="podloga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9577" r="19894" b="78836"/>
          <a:stretch/>
        </p:blipFill>
        <p:spPr bwMode="auto">
          <a:xfrm>
            <a:off x="1785257" y="841828"/>
            <a:ext cx="5544457" cy="145142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>
            <a:extLst>
              <a:ext uri="{FF2B5EF4-FFF2-40B4-BE49-F238E27FC236}">
                <a16:creationId xmlns="" xmlns:a16="http://schemas.microsoft.com/office/drawing/2014/main" id="{18120835-AF0C-445A-989F-39C41C5FFD6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3098800"/>
            <a:ext cx="9144000" cy="1259038"/>
          </a:xfrm>
        </p:spPr>
        <p:txBody>
          <a:bodyPr>
            <a:normAutofit/>
          </a:bodyPr>
          <a:lstStyle/>
          <a:p>
            <a:r>
              <a:rPr lang="sr-Cyrl-RS" sz="3200" b="1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sr-Cyrl-RS" sz="3200" b="1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sr-Cyrl-RS" sz="3200" b="1" dirty="0" err="1">
                <a:latin typeface="Arial" panose="020B0604020202020204" pitchFamily="34" charset="0"/>
                <a:cs typeface="Arial" panose="020B0604020202020204" pitchFamily="34" charset="0"/>
              </a:rPr>
              <a:t>трауматологији</a:t>
            </a:r>
            <a:r>
              <a:rPr lang="sr-Cyrl-RS" sz="3200" b="1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sr-Cyrl-RS" sz="32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sr-Cyrl-RS" sz="3200" b="1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sr-Cyrl-RS" sz="3200" b="1" dirty="0">
                <a:latin typeface="Arial" panose="020B0604020202020204" pitchFamily="34" charset="0"/>
                <a:cs typeface="Arial" panose="020B0604020202020204" pitchFamily="34" charset="0"/>
              </a:rPr>
              <a:t> код повреда у спорту</a:t>
            </a:r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="" xmlns:a16="http://schemas.microsoft.com/office/drawing/2014/main" id="{482335DE-EEEB-4086-965E-6F7E6735314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0" y="3657600"/>
            <a:ext cx="9144000" cy="1828800"/>
          </a:xfrm>
        </p:spPr>
        <p:txBody>
          <a:bodyPr>
            <a:normAutofit/>
          </a:bodyPr>
          <a:lstStyle/>
          <a:p>
            <a:endParaRPr lang="sr-Cyrl-RS" dirty="0"/>
          </a:p>
          <a:p>
            <a:endParaRPr lang="sr-Cyrl-RS" dirty="0"/>
          </a:p>
        </p:txBody>
      </p:sp>
      <p:sp>
        <p:nvSpPr>
          <p:cNvPr id="4" name="TextBox 3"/>
          <p:cNvSpPr txBox="1"/>
          <p:nvPr/>
        </p:nvSpPr>
        <p:spPr>
          <a:xfrm>
            <a:off x="1841500" y="5727700"/>
            <a:ext cx="54864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sr-Cyrl-RS" sz="2200" smtClean="0"/>
              <a:t>Проф.</a:t>
            </a:r>
            <a:r>
              <a:rPr lang="en-GB" sz="2200" dirty="0" smtClean="0"/>
              <a:t> </a:t>
            </a:r>
            <a:r>
              <a:rPr lang="sr-Cyrl-RS" sz="2200" dirty="0"/>
              <a:t>др Катарина Парезановић Илић</a:t>
            </a: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6705864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7412"/>
    </mc:Choice>
    <mc:Fallback xmlns="">
      <p:transition spd="slow" advTm="7412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E309F35-277B-4CDF-9BED-61AE7306E6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Превенција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декубиталних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рана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9486572B-B459-4A4D-8B51-99CA90B301F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Декубит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је локализована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некроза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коже и поткожног ткива, која су била подвргнута продуженом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супракапиларном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притиску.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Узрок: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пролонгирана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исхемија</a:t>
            </a:r>
            <a:endParaRPr lang="sr-Cyrl-R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растезање и пуцање крвних судова под повећаним притиском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пораст трења између коже и подлоге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пораст телесне температуре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године старости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Превентивне мере се састоје из: окретања пацијента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Специфичне мере: позиционирање, превијање и физикалне процедуре</a:t>
            </a:r>
          </a:p>
        </p:txBody>
      </p:sp>
    </p:spTree>
    <p:extLst>
      <p:ext uri="{BB962C8B-B14F-4D97-AF65-F5344CB8AC3E}">
        <p14:creationId xmlns:p14="http://schemas.microsoft.com/office/powerpoint/2010/main" val="22463849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8195"/>
    </mc:Choice>
    <mc:Fallback xmlns="">
      <p:transition spd="slow" advTm="38195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5304862-CAF2-44BB-B69A-0389C169C7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субакутној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и хроничној фази повреде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180B4C3-DC3B-49ED-B759-3D976638021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Јачање мишићне снаге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трауматизованог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дела тела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Јачање слободних делова тела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Савлађивање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контрактура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у зглобовима који су погођени траумом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Респираторна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230010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6458"/>
    </mc:Choice>
    <mc:Fallback xmlns="">
      <p:transition spd="slow" advTm="16458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032FF02-2AFA-4F7E-949A-670E23A006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Јачање мишићне снаге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3B71F0DB-39A3-4729-8485-1934F9EBBA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После скидања гипса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Процена мишићне снаге (ММТ)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Израда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кинезитерапијског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програма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Спровођење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кинезитерапијског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програма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Корекција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кинезитерапијског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програма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Процена коначног стања на основу специјалних моторичких тестова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Кодирање функције према </a:t>
            </a:r>
            <a:r>
              <a:rPr lang="sr-Latn-RS" dirty="0">
                <a:latin typeface="Arial" panose="020B0604020202020204" pitchFamily="34" charset="0"/>
                <a:cs typeface="Arial" panose="020B0604020202020204" pitchFamily="34" charset="0"/>
              </a:rPr>
              <a:t>ICIDH 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класификацији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98492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2579"/>
    </mc:Choice>
    <mc:Fallback xmlns="">
      <p:transition spd="slow" advTm="32579"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231A892-DD2B-453F-8B54-65EE3ED2F4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Савлађивање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пострауматске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контрактуре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13CD5623-EB94-4352-8D0E-6F9D579E30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Примарни фактор у савлађивању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контрактура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је трауматско оштећење мишића, зглобова, тетива и костију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Секундарни фактори су: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застојни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едем,реактивна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инфламација,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фиброза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и скраћење зглобне чауре, тетива и мишића.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У програму раног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кинезитерапијског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третмана примењују се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изометријске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вежбе, позиционирање и елевација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Након скидања гипса спроводи се активни програм савлађивања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пострауматских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контрактура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истезање скраћених зглобних структура,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јачање антагониста скраћених мишића,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примена динамичких шина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примена корективних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ортотских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средстава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56449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9866"/>
    </mc:Choice>
    <mc:Fallback xmlns="">
      <p:transition spd="slow" advTm="49866"/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5B04000-1E30-4510-9605-14597BF637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Савлађивање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пострауматске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контрактуре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D07B611-C483-4EB3-B789-D963C55B70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Вежбе истезања: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Статичко истезање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Балистичко истезање</a:t>
            </a:r>
          </a:p>
          <a:p>
            <a:r>
              <a:rPr lang="sr-Latn-RS" dirty="0">
                <a:latin typeface="Arial" panose="020B0604020202020204" pitchFamily="34" charset="0"/>
                <a:cs typeface="Arial" panose="020B0604020202020204" pitchFamily="34" charset="0"/>
              </a:rPr>
              <a:t>PNF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техника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343750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2791"/>
    </mc:Choice>
    <mc:Fallback xmlns="">
      <p:transition spd="slow" advTm="12791"/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61680364-299A-479F-A881-14CDDF0691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трауматологији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5D737703-E11C-4CA6-AD27-E182721FAF9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85460" y="1825625"/>
            <a:ext cx="8544339" cy="2601996"/>
          </a:xfrm>
        </p:spPr>
        <p:txBody>
          <a:bodyPr>
            <a:normAutofit/>
          </a:bodyPr>
          <a:lstStyle/>
          <a:p>
            <a:r>
              <a:rPr lang="sr-Cyrl-RS" sz="3600" dirty="0">
                <a:latin typeface="Arial" panose="020B0604020202020204" pitchFamily="34" charset="0"/>
                <a:cs typeface="Arial" panose="020B0604020202020204" pitchFamily="34" charset="0"/>
              </a:rPr>
              <a:t>Повреде  меких ткива</a:t>
            </a:r>
          </a:p>
          <a:p>
            <a:r>
              <a:rPr lang="sr-Cyrl-RS" sz="3600" dirty="0">
                <a:latin typeface="Arial" panose="020B0604020202020204" pitchFamily="34" charset="0"/>
                <a:cs typeface="Arial" panose="020B0604020202020204" pitchFamily="34" charset="0"/>
              </a:rPr>
              <a:t>Коштани преломи</a:t>
            </a:r>
            <a:endParaRPr lang="en-US" sz="3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865036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5888"/>
    </mc:Choice>
    <mc:Fallback xmlns="">
      <p:transition spd="slow" advTm="5888"/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EE34471-CAC2-490B-BB64-CC4F4B4DD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Повреде меких ткива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3A2C561-5E2E-420C-AA84-9B555E07E2D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95288" indent="-395288">
              <a:buFontTx/>
              <a:buAutoNum type="arabicPeriod"/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Контузије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миши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а,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нерава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зглобова</a:t>
            </a:r>
            <a:endParaRPr lang="en-GB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95288" indent="-395288">
              <a:buFontTx/>
              <a:buAutoNum type="arabicPeriod"/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Дисторзије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зглобова</a:t>
            </a:r>
            <a:endParaRPr lang="en-GB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95288" indent="-395288">
              <a:buFontTx/>
              <a:buAutoNum type="arabicPeriod"/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Дистензије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миши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а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лигамената</a:t>
            </a:r>
            <a:endParaRPr lang="en-GB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95288" indent="-395288">
              <a:buFontTx/>
              <a:buAutoNum type="arabicPeriod"/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Парцијалне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или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комплетне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руптуре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миши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а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endParaRPr lang="en-GB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95288" indent="-395288">
              <a:buFontTx/>
              <a:buAutoNum type="arabicPeriod"/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Секција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endParaRPr lang="en-GB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95288" indent="-395288">
              <a:buFontTx/>
              <a:buAutoNum type="arabicPeriod"/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Луксације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зглобова</a:t>
            </a:r>
            <a:endParaRPr lang="en-GB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81317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6296"/>
    </mc:Choice>
    <mc:Fallback xmlns="">
      <p:transition spd="slow" advTm="16296"/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410D569-9635-411A-8AB4-EC3A6122F0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C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Подела повреда меких ткива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42610A47-51B1-41D0-ACCF-8693AE56A9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eaLnBrk="1" hangingPunct="1">
              <a:defRPr/>
            </a:pPr>
            <a:r>
              <a:rPr lang="en-GB" altLang="en-US" sz="3600" dirty="0" err="1">
                <a:latin typeface="Arial" panose="020B0604020202020204" pitchFamily="34" charset="0"/>
                <a:cs typeface="Arial" panose="020B0604020202020204" pitchFamily="34" charset="0"/>
              </a:rPr>
              <a:t>Фаза</a:t>
            </a:r>
            <a:r>
              <a:rPr lang="en-GB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sz="3600" dirty="0" err="1">
                <a:latin typeface="Arial" panose="020B0604020202020204" pitchFamily="34" charset="0"/>
                <a:cs typeface="Arial" panose="020B0604020202020204" pitchFamily="34" charset="0"/>
              </a:rPr>
              <a:t>запаљења</a:t>
            </a:r>
            <a:r>
              <a:rPr lang="en-GB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eaLnBrk="1" hangingPunct="1">
              <a:defRPr/>
            </a:pPr>
            <a:r>
              <a:rPr lang="en-GB" altLang="en-US" sz="3600" dirty="0" err="1">
                <a:latin typeface="Arial" panose="020B0604020202020204" pitchFamily="34" charset="0"/>
                <a:cs typeface="Arial" panose="020B0604020202020204" pitchFamily="34" charset="0"/>
              </a:rPr>
              <a:t>Фаза</a:t>
            </a:r>
            <a:r>
              <a:rPr lang="en-GB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sz="3600" dirty="0" err="1">
                <a:latin typeface="Arial" panose="020B0604020202020204" pitchFamily="34" charset="0"/>
                <a:cs typeface="Arial" panose="020B0604020202020204" pitchFamily="34" charset="0"/>
              </a:rPr>
              <a:t>репарације</a:t>
            </a:r>
            <a:endParaRPr lang="en-US" sz="3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701156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6383"/>
    </mc:Choice>
    <mc:Fallback xmlns="">
      <p:transition spd="slow" advTm="6383"/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141ED22-43EE-494C-B588-DF55FC7C5E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GB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Фаза</a:t>
            </a:r>
            <a:r>
              <a:rPr lang="en-GB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запаљења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17746211-60C0-499F-A61C-E902A7ECFB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Фаза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запаљења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свих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реактивног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типа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настали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прекид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нормалне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функције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доводи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оште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изумирања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елија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еног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изумрлих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елија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излазе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лизозомни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ензими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имају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даљи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утицај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распадање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детритуса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Формирани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хемијски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елементи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делују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околно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Долази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вазодилатације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ексудације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ности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околно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крвних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судова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лимфног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тока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фаза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траје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неколико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лаких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а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трајати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две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недеље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952623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656"/>
    </mc:Choice>
    <mc:Fallback xmlns="">
      <p:transition spd="slow" advTm="3656"/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52F6E6CE-0BC2-4260-8F52-0AFA0C56B5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C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Фаза репарације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9ED56A86-A8B0-4DEC-A3A5-F89A165EC7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404730"/>
            <a:ext cx="7886700" cy="4772233"/>
          </a:xfrm>
        </p:spPr>
        <p:txBody>
          <a:bodyPr>
            <a:normAutofit fontScale="77500" lnSpcReduction="20000"/>
          </a:bodyPr>
          <a:lstStyle/>
          <a:p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Друга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фаза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запо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иње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3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или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4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када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долази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арборизације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крвних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судова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тј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формирања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капиларних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пупољака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канализују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формирају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нову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капиларну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мре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У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етку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они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пропустљивији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него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оби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но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али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због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тога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долази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лакшег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одавања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угро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еном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кисеоника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хранљивих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материја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новонасталих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крвних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судова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Истовремено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иње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активност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фибробласта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пола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еласти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фиброзна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влакна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тај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ин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иње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организује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хематом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ме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увремену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фиброзирао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фибриноген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под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деловањем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ослобо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еног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тромбина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тромбоцита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условио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прелаз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фибрин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Тако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овај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фибрин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био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пребојен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ослобо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еним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хемоглобином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Долази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мењања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оште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еног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модро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плаве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уцкасте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крају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обезбојавања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Формирана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фиброзна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влакна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етку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еласти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ињу</a:t>
            </a:r>
            <a:r>
              <a:rPr lang="en-GB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ретрахују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задебљавају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прелазе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колегана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влакна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Цео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овај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процес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траје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око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две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недеље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15938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69"/>
    </mc:Choice>
    <mc:Fallback xmlns="">
      <p:transition spd="slow" advTm="1569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505B5B4F-EBB5-4C94-8995-8CB00EE941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трауматологији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11E97ABA-5D57-44F5-B19B-0E669681E05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sr-Cyrl-RS" dirty="0" err="1"/>
              <a:t>Трума</a:t>
            </a:r>
            <a:r>
              <a:rPr lang="sr-Cyrl-RS" dirty="0"/>
              <a:t> је болест модерног доба.</a:t>
            </a:r>
          </a:p>
          <a:p>
            <a:r>
              <a:rPr lang="sr-Cyrl-RS" dirty="0"/>
              <a:t>Она је водећи узрок смрти код млађих особа.</a:t>
            </a:r>
          </a:p>
          <a:p>
            <a:r>
              <a:rPr lang="sr-Cyrl-RS" dirty="0"/>
              <a:t>Одређен број повреда </a:t>
            </a:r>
            <a:r>
              <a:rPr lang="sr-Cyrl-RS" dirty="0" err="1"/>
              <a:t>локомоторног</a:t>
            </a:r>
            <a:r>
              <a:rPr lang="sr-Cyrl-RS" dirty="0"/>
              <a:t> апарата оставља трајне последице, које условљавају инвалидност </a:t>
            </a:r>
            <a:r>
              <a:rPr lang="sr-Cyrl-RS" dirty="0" err="1"/>
              <a:t>различитиг</a:t>
            </a:r>
            <a:r>
              <a:rPr lang="sr-Cyrl-RS" dirty="0"/>
              <a:t> степена.</a:t>
            </a:r>
          </a:p>
          <a:p>
            <a:r>
              <a:rPr lang="sr-Cyrl-RS" dirty="0"/>
              <a:t>Благовремена примена медицинске рехабилитације, представља</a:t>
            </a:r>
          </a:p>
          <a:p>
            <a:r>
              <a:rPr lang="sr-Cyrl-RS" dirty="0"/>
              <a:t>ефикасну меру превенције инвалидности после </a:t>
            </a:r>
            <a:r>
              <a:rPr lang="sr-Cyrl-RS" dirty="0" err="1"/>
              <a:t>повеђивања</a:t>
            </a:r>
            <a:r>
              <a:rPr lang="sr-Cyrl-RS" dirty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32377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6061"/>
    </mc:Choice>
    <mc:Fallback xmlns="">
      <p:transition spd="slow" advTm="26061"/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587205E-F494-4FFC-846E-39C6BB1903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Повреде меких ткива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ADAFB21-E3A6-41C5-9989-5A7DEE9A141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>
              <a:lnSpc>
                <a:spcPct val="90000"/>
              </a:lnSpc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Рехабилитација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меких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основни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циљ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спре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настанак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грубог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иљног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довести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знатнијег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оште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функције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првој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фази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основно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спре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ити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крварење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развој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едема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а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што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пости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криотерапијом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елевацијом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компресивним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завојем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Овакав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приступ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условљава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смањење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спазма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околних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миши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а.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24 - 48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сати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после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трауме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треба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побољшати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периферну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циркулацију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поспешити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ресорпцију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е</a:t>
            </a:r>
            <a:r>
              <a:rPr lang="sr-Cyrl-R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кс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травазата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смањење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успостављање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физиолошке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покретљивости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успостављање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миши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снаге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52998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7760"/>
    </mc:Choice>
    <mc:Fallback xmlns="">
      <p:transition spd="slow" advTm="47760"/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3870475-9C05-42E9-B938-358810990E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GB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КОШТАНИ ПРЕЛОМИ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CF43F0BC-6ED3-4FD0-AAD2-0EADC790E31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31234" y="1825625"/>
            <a:ext cx="7084115" cy="4351338"/>
          </a:xfrm>
        </p:spPr>
        <p:txBody>
          <a:bodyPr/>
          <a:lstStyle/>
          <a:p>
            <a:pPr eaLnBrk="1" hangingPunct="1"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хемато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м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pPr eaLnBrk="1" hangingPunct="1"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oрганиз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ц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хемато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ма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eaLnBrk="1" hangingPunct="1"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ствар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ње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калус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</a:p>
          <a:p>
            <a:pPr eaLnBrk="1" hangingPunct="1">
              <a:defRPr/>
            </a:pP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реконструкција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 к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  <a:r>
              <a:rPr lang="en-GB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луса</a:t>
            </a:r>
            <a:r>
              <a:rPr lang="en-GB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68805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1486"/>
    </mc:Choice>
    <mc:Fallback xmlns="">
      <p:transition spd="slow" advTm="11486"/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26201D3-480F-473B-B969-8E7584F2C7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Време зарастања костију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able 4">
            <a:extLst>
              <a:ext uri="{FF2B5EF4-FFF2-40B4-BE49-F238E27FC236}">
                <a16:creationId xmlns="" xmlns:a16="http://schemas.microsoft.com/office/drawing/2014/main" id="{DD146C30-D06C-4C4B-9318-6E72FF34025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20550738"/>
              </p:ext>
            </p:extLst>
          </p:nvPr>
        </p:nvGraphicFramePr>
        <p:xfrm>
          <a:off x="225289" y="2001079"/>
          <a:ext cx="8693424" cy="271271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143269">
                  <a:extLst>
                    <a:ext uri="{9D8B030D-6E8A-4147-A177-3AD203B41FA5}">
                      <a16:colId xmlns="" xmlns:a16="http://schemas.microsoft.com/office/drawing/2014/main" val="4220259071"/>
                    </a:ext>
                  </a:extLst>
                </a:gridCol>
                <a:gridCol w="1248749">
                  <a:extLst>
                    <a:ext uri="{9D8B030D-6E8A-4147-A177-3AD203B41FA5}">
                      <a16:colId xmlns="" xmlns:a16="http://schemas.microsoft.com/office/drawing/2014/main" val="2985605202"/>
                    </a:ext>
                  </a:extLst>
                </a:gridCol>
                <a:gridCol w="1543876">
                  <a:extLst>
                    <a:ext uri="{9D8B030D-6E8A-4147-A177-3AD203B41FA5}">
                      <a16:colId xmlns="" xmlns:a16="http://schemas.microsoft.com/office/drawing/2014/main" val="4146835416"/>
                    </a:ext>
                  </a:extLst>
                </a:gridCol>
                <a:gridCol w="1484243">
                  <a:extLst>
                    <a:ext uri="{9D8B030D-6E8A-4147-A177-3AD203B41FA5}">
                      <a16:colId xmlns="" xmlns:a16="http://schemas.microsoft.com/office/drawing/2014/main" val="960628529"/>
                    </a:ext>
                  </a:extLst>
                </a:gridCol>
                <a:gridCol w="1789044">
                  <a:extLst>
                    <a:ext uri="{9D8B030D-6E8A-4147-A177-3AD203B41FA5}">
                      <a16:colId xmlns="" xmlns:a16="http://schemas.microsoft.com/office/drawing/2014/main" val="1921223730"/>
                    </a:ext>
                  </a:extLst>
                </a:gridCol>
                <a:gridCol w="1484243">
                  <a:extLst>
                    <a:ext uri="{9D8B030D-6E8A-4147-A177-3AD203B41FA5}">
                      <a16:colId xmlns="" xmlns:a16="http://schemas.microsoft.com/office/drawing/2014/main" val="3012832953"/>
                    </a:ext>
                  </a:extLst>
                </a:gridCol>
              </a:tblGrid>
              <a:tr h="1523999">
                <a:tc>
                  <a:txBody>
                    <a:bodyPr/>
                    <a:lstStyle/>
                    <a:p>
                      <a:r>
                        <a:rPr lang="sr-Cyrl-RS" dirty="0"/>
                        <a:t>врсте кости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бутна кост, </a:t>
                      </a:r>
                      <a:r>
                        <a:rPr lang="sr-Cyrl-RS" dirty="0" err="1"/>
                        <a:t>ветребра</a:t>
                      </a:r>
                      <a:r>
                        <a:rPr lang="sr-Cyrl-RS" dirty="0"/>
                        <a:t>,</a:t>
                      </a:r>
                    </a:p>
                    <a:p>
                      <a:r>
                        <a:rPr lang="sr-Cyrl-RS" dirty="0"/>
                        <a:t>карлица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потколеница</a:t>
                      </a:r>
                    </a:p>
                    <a:p>
                      <a:r>
                        <a:rPr lang="sr-Cyrl-RS" dirty="0"/>
                        <a:t>(</a:t>
                      </a:r>
                      <a:r>
                        <a:rPr lang="sr-Cyrl-RS" dirty="0" err="1"/>
                        <a:t>тибија</a:t>
                      </a:r>
                      <a:r>
                        <a:rPr lang="sr-Cyrl-RS" dirty="0"/>
                        <a:t>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подлактица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кљуна кост, фибула, ребра,</a:t>
                      </a:r>
                    </a:p>
                    <a:p>
                      <a:r>
                        <a:rPr lang="sr-Cyrl-RS" dirty="0" err="1"/>
                        <a:t>метатарсус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 err="1"/>
                        <a:t>метакарпус</a:t>
                      </a:r>
                      <a:r>
                        <a:rPr lang="sr-Cyrl-RS" dirty="0"/>
                        <a:t>,</a:t>
                      </a:r>
                    </a:p>
                    <a:p>
                      <a:r>
                        <a:rPr lang="sr-Cyrl-RS" dirty="0"/>
                        <a:t>фаланге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65744323"/>
                  </a:ext>
                </a:extLst>
              </a:tr>
              <a:tr h="1095375">
                <a:tc>
                  <a:txBody>
                    <a:bodyPr/>
                    <a:lstStyle/>
                    <a:p>
                      <a:r>
                        <a:rPr lang="sr-Cyrl-RS" dirty="0"/>
                        <a:t>време зарастања костију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3 месеца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2 месеца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6 недеља до</a:t>
                      </a:r>
                    </a:p>
                    <a:p>
                      <a:r>
                        <a:rPr lang="sr-Cyrl-RS" dirty="0"/>
                        <a:t>2 месеца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месец дана до 6 недеља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3-4 недеље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9865845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24413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7167"/>
    </mc:Choice>
    <mc:Fallback xmlns="">
      <p:transition spd="slow" advTm="27167"/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B7B72AF3-6C6F-4A35-A9A0-AAEDD35F98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Клиничка пракса-пример</a:t>
            </a:r>
            <a:b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Прелом потколенице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F2653EB-592F-4071-96D7-649DD7D90BB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sr-Latn-RS" dirty="0"/>
              <a:t>I </a:t>
            </a:r>
            <a:r>
              <a:rPr lang="sr-Cyrl-RS" dirty="0"/>
              <a:t>фаза: Имобилизација ноге</a:t>
            </a:r>
          </a:p>
          <a:p>
            <a:r>
              <a:rPr lang="sr-Cyrl-RS" dirty="0"/>
              <a:t>гипс имобилизација</a:t>
            </a:r>
          </a:p>
          <a:p>
            <a:r>
              <a:rPr lang="sr-Cyrl-RS" dirty="0"/>
              <a:t>елевација</a:t>
            </a:r>
          </a:p>
          <a:p>
            <a:r>
              <a:rPr lang="sr-Cyrl-RS" dirty="0"/>
              <a:t>активне вежбе прстију стопала</a:t>
            </a:r>
          </a:p>
          <a:p>
            <a:r>
              <a:rPr lang="sr-Cyrl-RS" dirty="0" err="1"/>
              <a:t>изометријске</a:t>
            </a:r>
            <a:r>
              <a:rPr lang="sr-Cyrl-RS" dirty="0"/>
              <a:t> вебе </a:t>
            </a:r>
            <a:r>
              <a:rPr lang="sr-Cyrl-RS" dirty="0" err="1"/>
              <a:t>екстензора</a:t>
            </a:r>
            <a:r>
              <a:rPr lang="sr-Cyrl-RS" dirty="0"/>
              <a:t> колена</a:t>
            </a:r>
          </a:p>
          <a:p>
            <a:r>
              <a:rPr lang="sr-Cyrl-RS" dirty="0"/>
              <a:t>активне вежбе кука и свим правцима</a:t>
            </a:r>
          </a:p>
          <a:p>
            <a:r>
              <a:rPr lang="sr-Cyrl-RS" dirty="0"/>
              <a:t>вежбе здравих екстремитета-очување и јачање снаге</a:t>
            </a:r>
          </a:p>
          <a:p>
            <a:r>
              <a:rPr lang="sr-Cyrl-RS" dirty="0"/>
              <a:t>респираторна </a:t>
            </a:r>
            <a:r>
              <a:rPr lang="sr-Cyrl-RS" dirty="0" err="1"/>
              <a:t>кинезитерапија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17740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9152"/>
    </mc:Choice>
    <mc:Fallback xmlns="">
      <p:transition spd="slow" advTm="29152"/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8623184-71FB-43DD-ABD9-3E8539D7BE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Клиничка пракса-пример</a:t>
            </a:r>
            <a:b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Прелом потколенице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94143100-F863-4CF5-A7A3-9D6ED65439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RS" dirty="0"/>
              <a:t>II </a:t>
            </a:r>
            <a:r>
              <a:rPr lang="sr-Cyrl-RS" dirty="0"/>
              <a:t>фаза-Фаза по скидању гипс имобилизације</a:t>
            </a:r>
          </a:p>
          <a:p>
            <a:r>
              <a:rPr lang="sr-Cyrl-RS" dirty="0"/>
              <a:t>процена функционалног и моторичког стања (ММТ,МОП)</a:t>
            </a:r>
          </a:p>
          <a:p>
            <a:r>
              <a:rPr lang="sr-Cyrl-RS" dirty="0"/>
              <a:t>израда </a:t>
            </a:r>
            <a:r>
              <a:rPr lang="sr-Cyrl-RS" dirty="0" err="1"/>
              <a:t>кинезитерапијског</a:t>
            </a:r>
            <a:r>
              <a:rPr lang="sr-Cyrl-RS" dirty="0"/>
              <a:t> плана</a:t>
            </a:r>
          </a:p>
          <a:p>
            <a:r>
              <a:rPr lang="sr-Cyrl-RS" dirty="0"/>
              <a:t>спровођење </a:t>
            </a:r>
            <a:r>
              <a:rPr lang="sr-Cyrl-RS" dirty="0" err="1"/>
              <a:t>кинезитерапијског</a:t>
            </a:r>
            <a:r>
              <a:rPr lang="sr-Cyrl-RS" dirty="0"/>
              <a:t> плана</a:t>
            </a:r>
          </a:p>
          <a:p>
            <a:r>
              <a:rPr lang="sr-Cyrl-RS" dirty="0"/>
              <a:t>коначна процена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84255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8812"/>
    </mc:Choice>
    <mc:Fallback xmlns="">
      <p:transition spd="slow" advTm="18812"/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F87957A-0450-47DA-BA12-3F9699BAA9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Клиничка пракса-пример</a:t>
            </a:r>
            <a:b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Прелом потколенице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10E80735-0F98-4EC3-BCDD-C5A0C93A822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/>
              <a:t>Јачање мишића према ММТ ( прогресивно јачање </a:t>
            </a:r>
            <a:r>
              <a:rPr lang="sr-Latn-RS" dirty="0"/>
              <a:t>De-</a:t>
            </a:r>
            <a:r>
              <a:rPr lang="sr-Latn-RS" dirty="0" err="1"/>
              <a:t>Lorma</a:t>
            </a:r>
            <a:r>
              <a:rPr lang="sr-Latn-RS" dirty="0"/>
              <a:t>,</a:t>
            </a:r>
            <a:r>
              <a:rPr lang="sr-Cyrl-RS" dirty="0"/>
              <a:t>јачање са </a:t>
            </a:r>
            <a:r>
              <a:rPr lang="sr-Cyrl-RS" dirty="0" err="1"/>
              <a:t>отпором,статичке</a:t>
            </a:r>
            <a:r>
              <a:rPr lang="sr-Cyrl-RS" dirty="0"/>
              <a:t> контракције)</a:t>
            </a:r>
          </a:p>
          <a:p>
            <a:r>
              <a:rPr lang="sr-Cyrl-RS" dirty="0"/>
              <a:t>Савлађивање </a:t>
            </a:r>
            <a:r>
              <a:rPr lang="sr-Cyrl-RS" dirty="0" err="1"/>
              <a:t>контрактура</a:t>
            </a:r>
            <a:endParaRPr lang="sr-Cyrl-RS" dirty="0"/>
          </a:p>
          <a:p>
            <a:r>
              <a:rPr lang="sr-Cyrl-RS" dirty="0"/>
              <a:t>Контроле процена (ММТ,МОП и др)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1697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6276"/>
    </mc:Choice>
    <mc:Fallback xmlns="">
      <p:transition spd="slow" advTm="26276"/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E46FC51-2D68-4A71-9A3D-8DFA68D374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sr-Cyrl-R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М.</a:t>
            </a:r>
            <a:r>
              <a:rPr lang="sr-Latn-RS" altLang="en-US" sz="3600" dirty="0" err="1">
                <a:latin typeface="Arial" panose="020B0604020202020204" pitchFamily="34" charset="0"/>
                <a:cs typeface="Arial" panose="020B0604020202020204" pitchFamily="34" charset="0"/>
              </a:rPr>
              <a:t>Sudeck</a:t>
            </a:r>
            <a:r>
              <a:rPr lang="sr-Latn-R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sr-Latn-RS" altLang="en-US" sz="36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sr-Cyrl-R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Комплексни регионални болни синдром тип</a:t>
            </a:r>
            <a:r>
              <a:rPr lang="sr-Latn-R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 I (CRPS </a:t>
            </a:r>
            <a:r>
              <a:rPr lang="sr-Cyrl-R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тип </a:t>
            </a:r>
            <a:r>
              <a:rPr lang="sr-Latn-R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I)</a:t>
            </a:r>
            <a:r>
              <a:rPr lang="en-US" altLang="en-US" dirty="0">
                <a:latin typeface="Times New Roman" panose="02020603050405020304" pitchFamily="18" charset="0"/>
              </a:rPr>
              <a:t/>
            </a:r>
            <a:br>
              <a:rPr lang="en-US" altLang="en-US" dirty="0">
                <a:latin typeface="Times New Roman" panose="02020603050405020304" pitchFamily="18" charset="0"/>
              </a:rPr>
            </a:b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5A01C631-098C-4A9E-AF79-8844E90B11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825624"/>
            <a:ext cx="7886700" cy="4866723"/>
          </a:xfrm>
        </p:spPr>
        <p:txBody>
          <a:bodyPr>
            <a:normAutofit fontScale="70000" lnSpcReduction="20000"/>
          </a:bodyPr>
          <a:lstStyle/>
          <a:p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Sudeck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синдром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периферно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регионално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обољење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локомоторног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апарата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рефлексно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дистрофи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синдром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  <a:endParaRPr lang="sr-Cyrl-R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Најчешћи узрок су повреде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локомоторног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система и меких ткива.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Етиолошки фактори-</a:t>
            </a:r>
            <a:r>
              <a:rPr lang="sr-Cyrl-RS" b="1" dirty="0">
                <a:latin typeface="Arial" panose="020B0604020202020204" pitchFamily="34" charset="0"/>
                <a:cs typeface="Arial" panose="020B0604020202020204" pitchFamily="34" charset="0"/>
              </a:rPr>
              <a:t>ендогени: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општа предиспозиција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стање ВНС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психичке сметње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обољења ЦНС-а, тумори, апоплексија</a:t>
            </a:r>
          </a:p>
          <a:p>
            <a:r>
              <a:rPr lang="sr-Cyrl-RS" b="1" dirty="0">
                <a:latin typeface="Arial" panose="020B0604020202020204" pitchFamily="34" charset="0"/>
                <a:cs typeface="Arial" panose="020B0604020202020204" pitchFamily="34" charset="0"/>
              </a:rPr>
              <a:t>Егзогени: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запаљења меких ткива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оштећење топлотом, хладноћом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Депресивност и анксиозност су водећи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сипмтоми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у психичком статусу пацијената.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67569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8823"/>
    </mc:Choice>
    <mc:Fallback xmlns="">
      <p:transition spd="slow" advTm="48823"/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CAA02D6-09E5-4870-9F7E-BF5810CFA3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М.</a:t>
            </a:r>
            <a:r>
              <a:rPr lang="sr-Latn-R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Sudeck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80E21D5C-B969-44E6-AA78-B4852151F01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577009"/>
            <a:ext cx="7886700" cy="4599954"/>
          </a:xfrm>
        </p:spPr>
        <p:txBody>
          <a:bodyPr>
            <a:normAutofit fontScale="77500" lnSpcReduction="20000"/>
          </a:bodyPr>
          <a:lstStyle/>
          <a:p>
            <a:endParaRPr lang="sr-Latn-RS" dirty="0"/>
          </a:p>
          <a:p>
            <a:r>
              <a:rPr lang="sr-Latn-RS" b="1" dirty="0"/>
              <a:t>I </a:t>
            </a:r>
            <a:r>
              <a:rPr lang="sr-Cyrl-RS" b="1" dirty="0"/>
              <a:t>стадијум-акутни</a:t>
            </a:r>
          </a:p>
          <a:p>
            <a:pPr marL="0" indent="0">
              <a:buNone/>
            </a:pPr>
            <a:r>
              <a:rPr lang="sr-Cyrl-RS" dirty="0"/>
              <a:t>   Бол, оток, </a:t>
            </a:r>
            <a:r>
              <a:rPr lang="sr-Cyrl-RS" dirty="0" err="1"/>
              <a:t>хиперемија,цијаноза</a:t>
            </a:r>
            <a:r>
              <a:rPr lang="sr-Cyrl-RS" dirty="0"/>
              <a:t>, функционална слабост</a:t>
            </a:r>
          </a:p>
          <a:p>
            <a:pPr marL="0" indent="0">
              <a:buNone/>
            </a:pPr>
            <a:r>
              <a:rPr lang="sr-Cyrl-RS" dirty="0"/>
              <a:t>   </a:t>
            </a:r>
            <a:r>
              <a:rPr lang="sr-Latn-RS" dirty="0" err="1"/>
              <a:t>Rtg</a:t>
            </a:r>
            <a:r>
              <a:rPr lang="sr-Latn-RS" dirty="0"/>
              <a:t>:</a:t>
            </a:r>
            <a:r>
              <a:rPr lang="sr-Cyrl-RS" dirty="0" err="1"/>
              <a:t>мрљаста</a:t>
            </a:r>
            <a:r>
              <a:rPr lang="sr-Cyrl-RS" dirty="0"/>
              <a:t> атрофија за 3-4 недеље, прво у </a:t>
            </a:r>
            <a:r>
              <a:rPr lang="sr-Cyrl-RS" dirty="0" err="1"/>
              <a:t>спонгиози</a:t>
            </a:r>
            <a:endParaRPr lang="sr-Cyrl-RS" dirty="0"/>
          </a:p>
          <a:p>
            <a:r>
              <a:rPr lang="sr-Latn-RS" b="1" dirty="0"/>
              <a:t>II</a:t>
            </a:r>
            <a:r>
              <a:rPr lang="sr-Cyrl-RS" b="1" dirty="0"/>
              <a:t> стадијум-стадијум </a:t>
            </a:r>
            <a:r>
              <a:rPr lang="sr-Cyrl-RS" b="1" dirty="0" err="1"/>
              <a:t>дистрофичнх</a:t>
            </a:r>
            <a:r>
              <a:rPr lang="sr-Cyrl-RS" b="1" dirty="0"/>
              <a:t> промена</a:t>
            </a:r>
          </a:p>
          <a:p>
            <a:pPr marL="0" indent="0">
              <a:buNone/>
            </a:pPr>
            <a:r>
              <a:rPr lang="sr-Cyrl-RS" dirty="0"/>
              <a:t>   Бол при покретима, појачан </a:t>
            </a:r>
            <a:r>
              <a:rPr lang="sr-Cyrl-RS" dirty="0" err="1"/>
              <a:t>едем</a:t>
            </a:r>
            <a:r>
              <a:rPr lang="sr-Cyrl-RS" dirty="0"/>
              <a:t>, цијаноза коже, снижена температура, смањено знојење, </a:t>
            </a:r>
            <a:r>
              <a:rPr lang="sr-Cyrl-RS" dirty="0" err="1"/>
              <a:t>контрактуре</a:t>
            </a:r>
            <a:r>
              <a:rPr lang="sr-Cyrl-RS" dirty="0"/>
              <a:t> зглоба.</a:t>
            </a:r>
          </a:p>
          <a:p>
            <a:pPr marL="0" indent="0">
              <a:buNone/>
            </a:pPr>
            <a:r>
              <a:rPr lang="sr-Cyrl-RS" dirty="0"/>
              <a:t>   </a:t>
            </a:r>
            <a:r>
              <a:rPr lang="sr-Latn-RS" dirty="0" err="1"/>
              <a:t>Rtg</a:t>
            </a:r>
            <a:r>
              <a:rPr lang="sr-Latn-RS" dirty="0"/>
              <a:t>: </a:t>
            </a:r>
            <a:r>
              <a:rPr lang="sr-Cyrl-RS" dirty="0"/>
              <a:t>јасне промене</a:t>
            </a:r>
          </a:p>
          <a:p>
            <a:r>
              <a:rPr lang="sr-Latn-RS" b="1" dirty="0"/>
              <a:t>III </a:t>
            </a:r>
            <a:r>
              <a:rPr lang="sr-Cyrl-RS" b="1" dirty="0"/>
              <a:t>стадијум-стадијум атрофије</a:t>
            </a:r>
          </a:p>
          <a:p>
            <a:pPr marL="0" indent="0">
              <a:buNone/>
            </a:pPr>
            <a:r>
              <a:rPr lang="sr-Cyrl-RS" dirty="0"/>
              <a:t>   Без болова, без отока, атрофија коже, мишића, масног ткива, </a:t>
            </a:r>
            <a:r>
              <a:rPr lang="sr-Cyrl-RS" dirty="0" err="1"/>
              <a:t>контрактуре</a:t>
            </a:r>
            <a:r>
              <a:rPr lang="sr-Cyrl-RS" dirty="0"/>
              <a:t> зглобова, атрофија костију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93122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6762"/>
    </mc:Choice>
    <mc:Fallback xmlns="">
      <p:transition spd="slow" advTm="46762"/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B50470DD-5CB6-4D40-93F5-EC7FBF113F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r-Cyrl-R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sr-Cyrl-R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sr-Cyrl-RS" sz="4800" dirty="0">
                <a:latin typeface="Arial" panose="020B0604020202020204" pitchFamily="34" charset="0"/>
                <a:cs typeface="Arial" panose="020B0604020202020204" pitchFamily="34" charset="0"/>
              </a:rPr>
              <a:t>СПОРТСКЕ ПОВРЕДЕ</a:t>
            </a:r>
            <a:endParaRPr lang="en-US" sz="4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674868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613"/>
    </mc:Choice>
    <mc:Fallback xmlns="">
      <p:transition spd="slow" advTm="3613"/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0B29B62-A802-4248-9078-EFB2D76B5E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Спортске повреде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28EF985B-6FE6-4A3A-B790-55F31307A3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у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ем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смислу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спортска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која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настала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спортском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терену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. У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литератури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есто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сре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два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појма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и о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Под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повредом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сматра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свако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настало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нагло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, у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јасно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дефинисаном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одре</a:t>
            </a:r>
            <a:r>
              <a:rPr lang="sr-Cyrl-RS" altLang="en-US" sz="2600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sz="2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еном</a:t>
            </a:r>
            <a:r>
              <a:rPr lang="en-US" altLang="en-US" sz="2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временском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интервалу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. О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у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ем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смислу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сматра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нејасно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дефинисаним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стањем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које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сам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спортиста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мо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дефинисати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нити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одредити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време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механизам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повре</a:t>
            </a:r>
            <a:r>
              <a:rPr lang="sr-Cyrl-RS" altLang="en-US" sz="2600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sz="2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ивања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микротраума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endParaRPr lang="sr-Cyrl-RS" altLang="en-US" sz="2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Укратко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под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повредом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подразумевамо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акутност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, а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под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ењем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хрони</a:t>
            </a:r>
            <a:r>
              <a:rPr lang="sr-Cyrl-C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600" dirty="0" err="1">
                <a:latin typeface="Arial" panose="020B0604020202020204" pitchFamily="34" charset="0"/>
                <a:cs typeface="Arial" panose="020B0604020202020204" pitchFamily="34" charset="0"/>
              </a:rPr>
              <a:t>ност</a:t>
            </a:r>
            <a:r>
              <a:rPr lang="en-US" altLang="en-US" sz="26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884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6912"/>
    </mc:Choice>
    <mc:Fallback xmlns="">
      <p:transition spd="slow" advTm="36912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2116EED-FB32-4FE1-8A45-D0E77B2686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Кинезитерапија у трауматологији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1336FB12-257C-40AF-98A2-0C9A67644F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Код ових болесника који су углавном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политрауматизовани</a:t>
            </a:r>
            <a:endParaRPr lang="sr-Cyrl-R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могу се у току хируршког лечења јавити низ компликација које могу угрозити живот болесника, које су последица дугог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инактивитета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атрифија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мишића</a:t>
            </a:r>
          </a:p>
          <a:p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хипостатска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бронхопнеумонија</a:t>
            </a:r>
            <a:endParaRPr lang="sr-Cyrl-R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успорена циркулација-развој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флеботромбозе</a:t>
            </a:r>
            <a:endParaRPr lang="sr-Cyrl-R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емболија плућа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развој зглобних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контрактура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80333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5381"/>
    </mc:Choice>
    <mc:Fallback xmlns="">
      <p:transition spd="slow" advTm="25381"/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5D27574D-DBE4-4BDF-9A26-8D2BCEC83D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Типи</a:t>
            </a:r>
            <a:r>
              <a:rPr lang="sr-Cyrl-C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спортске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97698C07-0038-4CDD-82AC-8850D61D78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l"/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Прелом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носне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боксера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  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Прелом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вратне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скокова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воду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  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Прелом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к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љ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пада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бицикла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 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Порелом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навикуларне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рукомета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</a:p>
          <a:p>
            <a:pPr algn="l"/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 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Угану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прстију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руци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одбојка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</a:p>
          <a:p>
            <a:pPr algn="l"/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 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Прелом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ско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скија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</a:p>
          <a:p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Руптура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А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chill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-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доскока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 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Копља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лакат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епикондилитис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хумери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улнарис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  <a:p>
            <a:pPr algn="l"/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Тениски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лакат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епикондилитис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хумери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радијалис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 и 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/>
            <a:endParaRPr lang="en-US" altLang="en-US" dirty="0">
              <a:latin typeface="Times New Roman YU" pitchFamily="18" charset="0"/>
              <a:cs typeface="Times New Roman" panose="02020603050405020304" pitchFamily="18" charset="0"/>
            </a:endParaRPr>
          </a:p>
          <a:p>
            <a:pPr algn="just"/>
            <a:endParaRPr lang="en-US" altLang="en-US" dirty="0">
              <a:latin typeface="Times New Roman YU" pitchFamily="18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9312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4767"/>
    </mc:Choice>
    <mc:Fallback xmlns="">
      <p:transition spd="slow" advTm="34767"/>
    </mc:Fallback>
  </mc:AlternateContent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2BCED14-C5F5-4AA1-B287-113DDE88FE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C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Етиологија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08685A8-8EEB-4543-AD6D-F80FBD90CB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l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узроковане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самом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особом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умор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претренираност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непа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ж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ња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недовољно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загревање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слаба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припремљност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непознавање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терена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страх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пад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мотивације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др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),</a:t>
            </a:r>
          </a:p>
          <a:p>
            <a:pPr algn="l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настале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другом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особом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хотимице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непа</a:t>
            </a:r>
            <a:r>
              <a:rPr lang="sr-Cyrl-R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ж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ња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груба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игра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ло</a:t>
            </a:r>
            <a:r>
              <a:rPr lang="sr-Cyrl-R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а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техника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о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тра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игра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неадекватан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противник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др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),</a:t>
            </a:r>
          </a:p>
          <a:p>
            <a:pPr algn="l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Спортска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опрема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неадекватна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спортска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обу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а 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оде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а,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ло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а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конструкција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справа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којима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Times New Roman" panose="02020603050405020304" pitchFamily="18" charset="0"/>
              </a:rPr>
              <a:t>ве</a:t>
            </a:r>
            <a:r>
              <a:rPr lang="sr-Cyrl-RS" altLang="en-US" dirty="0" smtClean="0">
                <a:latin typeface="Arial" panose="020B0604020202020204" pitchFamily="34" charset="0"/>
                <a:cs typeface="Times New Roman" panose="02020603050405020304" pitchFamily="18" charset="0"/>
              </a:rPr>
              <a:t>ж</a:t>
            </a:r>
            <a:r>
              <a:rPr lang="en-US" altLang="en-US" dirty="0" err="1" smtClean="0">
                <a:latin typeface="Arial" panose="020B0604020202020204" pitchFamily="34" charset="0"/>
                <a:cs typeface="Times New Roman" panose="02020603050405020304" pitchFamily="18" charset="0"/>
              </a:rPr>
              <a:t>ба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дотрајале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справе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др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),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7716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4342"/>
    </mc:Choice>
    <mc:Fallback xmlns="">
      <p:transition spd="slow" advTm="14342"/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7EB4E17-7873-426E-98B7-6060559053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Етиологија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A071038C-A478-4C14-B628-C5855D5627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4.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Околина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ло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услови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спортске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дворане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: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под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осветљење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др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.,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ло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услови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отвореног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спортског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терена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: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клизав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 smtClean="0">
                <a:latin typeface="Arial" panose="020B0604020202020204" pitchFamily="34" charset="0"/>
                <a:cs typeface="Times New Roman" panose="02020603050405020304" pitchFamily="18" charset="0"/>
              </a:rPr>
              <a:t>зале</a:t>
            </a:r>
            <a:r>
              <a:rPr lang="sr-Cyrl-RS" altLang="en-US" dirty="0" smtClean="0">
                <a:latin typeface="Arial" panose="020B0604020202020204" pitchFamily="34" charset="0"/>
                <a:cs typeface="Times New Roman" panose="02020603050405020304" pitchFamily="18" charset="0"/>
              </a:rPr>
              <a:t>ђ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ен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тврд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расква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ен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др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.,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неадекватни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климатски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атмосверски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услови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: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велика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хладно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а,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топлота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вла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ж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ност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ло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а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видљивост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др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)</a:t>
            </a:r>
          </a:p>
          <a:p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5.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За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титне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мере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нису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примењене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за</a:t>
            </a:r>
            <a:r>
              <a:rPr lang="sr-Cyrl-C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титне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Times New Roman" panose="02020603050405020304" pitchFamily="18" charset="0"/>
              </a:rPr>
              <a:t>мере</a:t>
            </a:r>
            <a:r>
              <a:rPr lang="en-US" altLang="en-US" dirty="0">
                <a:latin typeface="Arial" panose="020B0604020202020204" pitchFamily="34" charset="0"/>
                <a:cs typeface="Times New Roman" panose="02020603050405020304" pitchFamily="18" charset="0"/>
              </a:rPr>
              <a:t>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4663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3557"/>
    </mc:Choice>
    <mc:Fallback xmlns="">
      <p:transition spd="slow" advTm="13557"/>
    </mc:Fallback>
  </mc:AlternateContent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A259C7E-B7D9-4E23-8609-712DD60486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Класификација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F6C4AAE5-2FDD-49E6-88C1-DBFC4A211F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Clr>
                <a:schemeClr val="tx1"/>
              </a:buClr>
            </a:pP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Лагане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-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без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прекида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спортске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активности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</a:t>
            </a:r>
          </a:p>
          <a:p>
            <a:pPr>
              <a:buClr>
                <a:schemeClr val="tx1"/>
              </a:buClr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Лак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–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краткотрајно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одсуствовање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спорстке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активности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недеље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),</a:t>
            </a:r>
          </a:p>
          <a:p>
            <a:pPr>
              <a:buClr>
                <a:schemeClr val="tx1"/>
              </a:buClr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Средње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одсуствовање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спортске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активности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неде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љ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годину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),</a:t>
            </a:r>
          </a:p>
          <a:p>
            <a:pPr>
              <a:buClr>
                <a:schemeClr val="tx1"/>
              </a:buClr>
            </a:pP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-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трајна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инвалидност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</a:t>
            </a:r>
          </a:p>
          <a:p>
            <a:pPr>
              <a:buClr>
                <a:schemeClr val="tx1"/>
              </a:buClr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-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смртни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исход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29944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2138"/>
    </mc:Choice>
    <mc:Fallback xmlns="">
      <p:transition spd="slow" advTm="12138"/>
    </mc:Fallback>
  </mc:AlternateContent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9219E25-9BEA-411A-A143-DFD5FA362A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Исход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спортске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0CF19AE5-B782-4E3B-947E-A334625D55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en-US" altLang="en-US" b="1" dirty="0">
              <a:latin typeface="Times New Roman YU" pitchFamily="18" charset="0"/>
              <a:cs typeface="Times New Roman" panose="02020603050405020304" pitchFamily="18" charset="0"/>
            </a:endParaRPr>
          </a:p>
          <a:p>
            <a:pPr algn="ctr">
              <a:buFont typeface="Wingdings" panose="05000000000000000000" pitchFamily="2" charset="2"/>
              <a:buNone/>
            </a:pPr>
            <a:r>
              <a:rPr lang="en-US" altLang="en-US" b="1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endParaRPr lang="sr-Cyrl-C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>
              <a:buFont typeface="Wingdings" panose="05000000000000000000" pitchFamily="2" charset="2"/>
              <a:buNone/>
            </a:pPr>
            <a:endParaRPr lang="sr-Cyrl-CS" altLang="en-US" dirty="0">
              <a:latin typeface="Times New Roman YU" pitchFamily="18" charset="0"/>
              <a:cs typeface="Times New Roman" panose="02020603050405020304" pitchFamily="18" charset="0"/>
            </a:endParaRPr>
          </a:p>
          <a:p>
            <a:pPr algn="just">
              <a:buFont typeface="Wingdings" panose="05000000000000000000" pitchFamily="2" charset="2"/>
              <a:buNone/>
            </a:pPr>
            <a:endParaRPr lang="sr-Cyrl-CS" altLang="en-US" dirty="0">
              <a:latin typeface="Times New Roman YU" pitchFamily="18" charset="0"/>
              <a:cs typeface="Times New Roman" panose="02020603050405020304" pitchFamily="18" charset="0"/>
            </a:endParaRPr>
          </a:p>
          <a:p>
            <a:pPr algn="just">
              <a:buFont typeface="Wingdings" panose="05000000000000000000" pitchFamily="2" charset="2"/>
              <a:buNone/>
            </a:pPr>
            <a:endParaRPr lang="en-US" altLang="en-US" dirty="0">
              <a:latin typeface="Times New Roman YU" pitchFamily="18" charset="0"/>
              <a:cs typeface="Times New Roman" panose="02020603050405020304" pitchFamily="18" charset="0"/>
            </a:endParaRPr>
          </a:p>
          <a:p>
            <a:pPr algn="ctr">
              <a:buFont typeface="Wingdings" panose="05000000000000000000" pitchFamily="2" charset="2"/>
              <a:buNone/>
            </a:pPr>
            <a:r>
              <a:rPr lang="sr-Cyrl-R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en-US" altLang="en-US" sz="2400" b="1" dirty="0" err="1">
                <a:latin typeface="Arial" panose="020B0604020202020204" pitchFamily="34" charset="0"/>
                <a:cs typeface="Arial" panose="020B0604020202020204" pitchFamily="34" charset="0"/>
              </a:rPr>
              <a:t>зле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b="1" dirty="0" err="1">
                <a:latin typeface="Arial" panose="020B0604020202020204" pitchFamily="34" charset="0"/>
                <a:cs typeface="Arial" panose="020B0604020202020204" pitchFamily="34" charset="0"/>
              </a:rPr>
              <a:t>eњe</a:t>
            </a:r>
            <a:r>
              <a:rPr lang="en-U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    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з</a:t>
            </a:r>
            <a:r>
              <a:rPr lang="en-U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л</a:t>
            </a:r>
            <a:r>
              <a:rPr lang="en-U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њ</a:t>
            </a:r>
            <a:r>
              <a:rPr lang="en-U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e   и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н</a:t>
            </a:r>
            <a:r>
              <a:rPr lang="en-US" altLang="en-US" sz="2400" b="1" dirty="0" err="1">
                <a:latin typeface="Arial" panose="020B0604020202020204" pitchFamily="34" charset="0"/>
                <a:cs typeface="Arial" panose="020B0604020202020204" pitchFamily="34" charset="0"/>
              </a:rPr>
              <a:t>вал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en-U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д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н</a:t>
            </a:r>
            <a:r>
              <a:rPr lang="en-US" altLang="en-US" sz="2400" b="1" dirty="0" err="1">
                <a:latin typeface="Arial" panose="020B0604020202020204" pitchFamily="34" charset="0"/>
                <a:cs typeface="Arial" panose="020B0604020202020204" pitchFamily="34" charset="0"/>
              </a:rPr>
              <a:t>ост</a:t>
            </a:r>
            <a:r>
              <a:rPr lang="en-U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с</a:t>
            </a:r>
            <a:r>
              <a:rPr lang="en-US" altLang="en-US" sz="2400" b="1" dirty="0" err="1">
                <a:latin typeface="Arial" panose="020B0604020202020204" pitchFamily="34" charset="0"/>
                <a:cs typeface="Arial" panose="020B0604020202020204" pitchFamily="34" charset="0"/>
              </a:rPr>
              <a:t>мр</a:t>
            </a:r>
            <a:r>
              <a:rPr lang="sr-Cyrl-CS" alt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т</a:t>
            </a:r>
            <a:endParaRPr lang="en-US" altLang="en-US" sz="24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0792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9149"/>
    </mc:Choice>
    <mc:Fallback xmlns="">
      <p:transition spd="slow" advTm="9149"/>
    </mc:Fallback>
  </mc:AlternateContent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EDC737C-C3EE-4897-8935-DC9E972343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>
                <a:cs typeface="Arial" panose="020B0604020202020204" pitchFamily="34" charset="0"/>
              </a:rPr>
              <a:t>Повреде</a:t>
            </a:r>
            <a:r>
              <a:rPr lang="en-US" altLang="en-US" sz="4000" dirty="0">
                <a:cs typeface="Arial" panose="020B0604020202020204" pitchFamily="34" charset="0"/>
              </a:rPr>
              <a:t> </a:t>
            </a:r>
            <a:r>
              <a:rPr lang="en-US" altLang="en-US" sz="4000" dirty="0" err="1">
                <a:cs typeface="Arial" panose="020B0604020202020204" pitchFamily="34" charset="0"/>
              </a:rPr>
              <a:t>ми</a:t>
            </a:r>
            <a:r>
              <a:rPr lang="sr-Cyrl-CS" altLang="en-US" sz="4000" dirty="0">
                <a:cs typeface="Arial" panose="020B0604020202020204" pitchFamily="34" charset="0"/>
              </a:rPr>
              <a:t>ш</a:t>
            </a:r>
            <a:r>
              <a:rPr lang="en-US" altLang="en-US" sz="4000" dirty="0">
                <a:cs typeface="Arial" panose="020B0604020202020204" pitchFamily="34" charset="0"/>
              </a:rPr>
              <a:t>и</a:t>
            </a:r>
            <a:r>
              <a:rPr lang="sr-Cyrl-CS" altLang="en-US" sz="4000" dirty="0">
                <a:cs typeface="Arial" panose="020B0604020202020204" pitchFamily="34" charset="0"/>
              </a:rPr>
              <a:t>ћ</a:t>
            </a:r>
            <a:r>
              <a:rPr lang="en-US" altLang="en-US" sz="4000" dirty="0">
                <a:cs typeface="Arial" panose="020B0604020202020204" pitchFamily="34" charset="0"/>
              </a:rPr>
              <a:t>а</a:t>
            </a:r>
            <a:r>
              <a:rPr lang="en-US" altLang="en-US" sz="4000" dirty="0"/>
              <a:t> 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C25F2369-DC62-4F9A-95FA-735317010C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Основни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узроци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замор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недовољно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загревање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Ре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фактори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инфекције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локална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ари</a:t>
            </a:r>
            <a:r>
              <a:rPr lang="sr-Cyrl-R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раније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Процес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старења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дегенерације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тако</a:t>
            </a:r>
            <a:r>
              <a:rPr lang="sr-Cyrl-R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битни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фактори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endParaRPr lang="sr-Cyrl-CS" alt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endParaRPr lang="en-US" alt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циљу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превенције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треба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сваког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спортисте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анализирати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еласти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ност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контрактилност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координацију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9855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5680"/>
    </mc:Choice>
    <mc:Fallback xmlns="">
      <p:transition spd="slow" advTm="25680"/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28BA27D-44D0-4B11-BFF0-CE0675EBB9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Патомеханизам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F226F271-F66A-48AD-B723-93FE4D747F5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Clr>
                <a:schemeClr val="tx1"/>
              </a:buClr>
            </a:pP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јака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против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силе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савладати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дизање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терета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  <a:p>
            <a:pPr>
              <a:buClr>
                <a:schemeClr val="tx1"/>
              </a:buClr>
            </a:pP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насилно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–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пасивно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померање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тренутку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скок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ноге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  <a:p>
            <a:pPr>
              <a:buClr>
                <a:schemeClr val="tx1"/>
              </a:buClr>
            </a:pP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ударац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контрахован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описан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слу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ај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овек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кофером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пао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кестен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m.triceps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surae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;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растргну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m.gastrocnemiusa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  <a:p>
            <a:pPr>
              <a:buClr>
                <a:schemeClr val="tx1"/>
              </a:buClr>
            </a:pP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изненадна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антагониста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фази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агониста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8541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0873"/>
    </mc:Choice>
    <mc:Fallback xmlns="">
      <p:transition spd="slow" advTm="20873"/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50CF771F-FA01-42B6-9AFB-322D219475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Класиф</a:t>
            </a:r>
            <a:r>
              <a:rPr lang="sr-Cyrl-CS" altLang="en-US" sz="4000" dirty="0"/>
              <a:t>и</a:t>
            </a:r>
            <a:r>
              <a:rPr lang="en-US" altLang="en-US" sz="4000" dirty="0" err="1"/>
              <a:t>кација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повреда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ми</a:t>
            </a:r>
            <a:r>
              <a:rPr lang="sr-Cyrl-CS" altLang="en-US" sz="4000" dirty="0" err="1"/>
              <a:t>шић</a:t>
            </a:r>
            <a:r>
              <a:rPr lang="en-US" altLang="en-US" sz="4000" dirty="0"/>
              <a:t>а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F579FD5E-CEA7-4E4F-80B9-D9B3660701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09600" indent="-609600"/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К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онтусио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нагње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endParaRPr lang="sr-Cyrl-C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09600" indent="-609600"/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Дистенсио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истегну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е) </a:t>
            </a:r>
            <a:endParaRPr lang="sr-Cyrl-C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09600" indent="-609600"/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"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катер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"</a:t>
            </a:r>
            <a:endParaRPr lang="sr-Cyrl-C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09600" indent="-609600"/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Лацера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ц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ио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делими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растргну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е)</a:t>
            </a:r>
            <a:endParaRPr lang="sr-Cyrl-C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09600" indent="-609600"/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Руптура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парциалис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делими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расцеп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mtClean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а)</a:t>
            </a:r>
            <a:endParaRPr lang="sr-Cyrl-C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09600" indent="-609600"/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Руптура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к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омплета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потпун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расцеп-прекид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а)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4851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646"/>
    </mc:Choice>
    <mc:Fallback xmlns="">
      <p:transition spd="slow" advTm="15646"/>
    </mc:Fallback>
  </mc:AlternateContent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5E86D8FC-5AD2-4A53-87EF-7B6D9C02DE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Ми</a:t>
            </a:r>
            <a:r>
              <a:rPr lang="sr-Cyrl-CS" altLang="en-US" sz="4000" dirty="0"/>
              <a:t>ш</a:t>
            </a:r>
            <a:r>
              <a:rPr lang="en-US" altLang="en-US" sz="4000" dirty="0"/>
              <a:t>и</a:t>
            </a:r>
            <a:r>
              <a:rPr lang="sr-Cyrl-CS" altLang="en-US" sz="4000" dirty="0"/>
              <a:t>ћ</a:t>
            </a:r>
            <a:r>
              <a:rPr lang="en-US" altLang="en-US" sz="4000" dirty="0" err="1"/>
              <a:t>ни</a:t>
            </a:r>
            <a:r>
              <a:rPr lang="en-US" altLang="en-US" sz="4000" dirty="0"/>
              <a:t> "</a:t>
            </a:r>
            <a:r>
              <a:rPr lang="en-US" altLang="en-US" sz="4000" dirty="0" err="1"/>
              <a:t>катер</a:t>
            </a:r>
            <a:r>
              <a:rPr lang="en-US" altLang="en-US" sz="4000" dirty="0"/>
              <a:t>" 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1E13686E-A4EC-4F43-8958-7544145208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катер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јавља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етној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фази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типи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манифестација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уве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бавања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новог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покрета</a:t>
            </a:r>
            <a:endParaRPr lang="en-US" alt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катер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појам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који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некада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поистове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ивао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појмом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гр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мле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киселине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Данас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сматра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"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катер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" о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настаје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једног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пасивног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механи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ког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преоптере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а.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87280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525"/>
    </mc:Choice>
    <mc:Fallback xmlns="">
      <p:transition spd="slow" advTm="23525"/>
    </mc:Fallback>
  </mc:AlternateContent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7A030FF-012A-423E-97E0-4B48EDE843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Етиологија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5A6C7EA-38B7-441B-958E-E1D42C6DFBB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катер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настаје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sr-Cyrl-RS" altLang="en-U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цепања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миофибрила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подру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"З"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пруге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Јављају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болови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који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уствари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sr-Cyrl-R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титна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реакција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тиме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спре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ава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даља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активност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а о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структура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b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катер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јавља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етној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фази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типи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манифестација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уве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бавања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новог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покрета</a:t>
            </a: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537379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3308"/>
    </mc:Choice>
    <mc:Fallback xmlns="">
      <p:transition spd="slow" advTm="23308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43E071E-D3A3-492D-A3B0-EF45B10A7C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трауматологији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A6ACBDA6-9371-4D68-AA65-F7DA3552AD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Пре започињања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кинезитерапије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потребно је: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Евалуирати сваки случај и планирати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кинезитерапијски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програм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Спречити деформације, ако је могуће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Успоставити што пре фазу мобилизације, </a:t>
            </a:r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а не угрозити процес зарашћивања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Отклонити болове пре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кинезитерапије</a:t>
            </a:r>
            <a:endParaRPr lang="sr-Cyrl-R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Третирати слабе мишиће на специфичан начин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Благо руковати са зглобовима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Започети са стајањем и ходањем што раније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Не,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наставњати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са третманом у недоглед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475889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4088"/>
    </mc:Choice>
    <mc:Fallback xmlns="">
      <p:transition spd="slow" advTm="34088"/>
    </mc:Fallback>
  </mc:AlternateContent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63C86432-F5FF-47D8-96C6-967542C1C7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en-US" dirty="0" err="1"/>
              <a:t>Патофизиологија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B26C2FD-450A-471E-A017-2997292D69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Кидање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узрокује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директно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унутра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њост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влакана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нема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рецептора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али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функционална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способност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тог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момента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ослабљена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неколико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асова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разгардни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продукти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доспевају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повр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ину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влакана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јавља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блок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а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титна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реакција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даљих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механи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мускуларних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структура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4078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6524"/>
    </mc:Choice>
    <mc:Fallback xmlns="">
      <p:transition spd="slow" advTm="26524"/>
    </mc:Fallback>
  </mc:AlternateContent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D061A7D-85B0-4485-87EF-EF9BD84974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Терапијски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поступци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EBE9991-37A6-4C39-BE50-558AB9BDEA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основу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изнетих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ињеница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јасно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катер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механи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насупрот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ранијим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ставовима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ова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клини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манифестација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третира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маса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ом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или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новим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ве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им</a:t>
            </a:r>
            <a:r>
              <a:rPr lang="en-US" altLang="en-U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оптере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ењима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него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напротив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треба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применити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ниска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оптере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во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бицклом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)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остале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терапијске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поступке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који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убрзавају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прокрвљеност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ове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регије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топлота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сауна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купке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др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).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84065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8036"/>
    </mc:Choice>
    <mc:Fallback xmlns="">
      <p:transition spd="slow" advTm="28036"/>
    </mc:Fallback>
  </mc:AlternateContent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A9430AC-CECE-4960-BAD2-2623F3F0C7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Дијагностика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7E13D7D5-C761-4740-BDC7-A40E1E99D6B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дијагностику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неопходно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узети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добру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анамнезу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информацију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о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боловима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урадити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детаљан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клини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преглед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Анализа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бола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указује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поја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ава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притиску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контракцији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лупкању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месту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Клини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мо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дијагностиковати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хематом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као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прекид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влакана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потпуног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прекида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налази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јасно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удубљење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месту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прекида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). </a:t>
            </a:r>
            <a:endParaRPr lang="sr-Cyrl-RS" alt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Сонографија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ензимска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дијагностика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радиологија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додатни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показатељи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без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којих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мо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та</a:t>
            </a:r>
            <a:r>
              <a:rPr lang="sr-Cyrl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одредити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степен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R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R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ног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R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R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Посебно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треба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знати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CPK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показује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високе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вредности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2-3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дана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тога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нагло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пада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5-6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дана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од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остаје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лако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пови</a:t>
            </a:r>
            <a:r>
              <a:rPr lang="sr-Cyrl-R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ена</a:t>
            </a:r>
            <a:r>
              <a:rPr lang="en-US" alt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70326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9487"/>
    </mc:Choice>
    <mc:Fallback xmlns="">
      <p:transition spd="slow" advTm="49487"/>
    </mc:Fallback>
  </mc:AlternateContent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8341F97-10B4-4ABE-87C0-7FE418FC52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код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повреда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ми</a:t>
            </a:r>
            <a:r>
              <a:rPr lang="sr-Cyrl-CS" altLang="en-US" sz="4000" dirty="0"/>
              <a:t>ш</a:t>
            </a:r>
            <a:r>
              <a:rPr lang="en-US" altLang="en-US" sz="4000" dirty="0"/>
              <a:t>и</a:t>
            </a:r>
            <a:r>
              <a:rPr lang="sr-Cyrl-CS" altLang="en-US" sz="4000" dirty="0"/>
              <a:t>ћ</a:t>
            </a:r>
            <a:r>
              <a:rPr lang="en-US" altLang="en-US" sz="4000" dirty="0"/>
              <a:t>а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419AA821-0CB8-4CD8-B8A4-C5E526E575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Основни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задатак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контрола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крварења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апликацијом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криотерапије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дубоких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поред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криотерапије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потребно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компресију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путем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еласти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арапе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еласти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завоја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сл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истом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циљу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потребно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мировање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елевација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сегмента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80211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2476"/>
    </mc:Choice>
    <mc:Fallback xmlns="">
      <p:transition spd="slow" advTm="22476"/>
    </mc:Fallback>
  </mc:AlternateContent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82FF2CA-5F29-420A-94AA-C5CDE7591B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556591"/>
            <a:ext cx="7886700" cy="5620372"/>
          </a:xfrm>
        </p:spPr>
        <p:txBody>
          <a:bodyPr>
            <a:normAutofit fontScale="92500" lnSpcReduction="10000"/>
          </a:bodyPr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Компресија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обухватна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-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поставити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целој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равномерна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36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најкасније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после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48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лаганим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активним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бама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условљава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додатну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хиперемију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бр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ресорпцију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хематома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редукцију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стварања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иљног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анестетика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дискутабилна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га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одмах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постоји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вазомотроних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нерава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акутном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стадијуму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забрањена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маса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долази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крварења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даљег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влакана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агенса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најделотворније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деловање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магнетног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импулсног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због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оксигенације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200-300%.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65053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52199"/>
    </mc:Choice>
    <mc:Fallback xmlns="">
      <p:transition spd="slow" advTm="52199"/>
    </mc:Fallback>
  </mc:AlternateContent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41E301F-832F-4F6A-B3D7-85AE99E7E7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после</a:t>
            </a:r>
            <a:r>
              <a:rPr lang="en-US" altLang="en-US" sz="4000" dirty="0"/>
              <a:t> </a:t>
            </a:r>
            <a:r>
              <a:rPr lang="en-US" altLang="en-US" sz="4000" dirty="0" err="1"/>
              <a:t>три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дана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1D9B6B0D-91B0-4E03-91A6-AC39C5CCA4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процес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регенерације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влакана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тада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процедуре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циљу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стимулације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регенерације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спре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авања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стварања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иљног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Најделотворнији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агенси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интерферентне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струје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мале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дозе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ултразвука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микромаса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елијском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нивоу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магнетно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импулсно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поље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постепен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ниво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оптере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недеље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интензивнија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r>
              <a:rPr lang="en-US" altLang="en-US" sz="32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6755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1177"/>
    </mc:Choice>
    <mc:Fallback xmlns="">
      <p:transition spd="slow" advTm="31177"/>
    </mc:Fallback>
  </mc:AlternateContent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01AF91EC-D95E-495F-BC5D-CAB396AF67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код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комплетних</a:t>
            </a:r>
            <a:r>
              <a:rPr lang="en-US" altLang="en-US" sz="4000" dirty="0"/>
              <a:t> </a:t>
            </a:r>
            <a:r>
              <a:rPr lang="en-US" altLang="en-US" sz="4000" dirty="0" err="1"/>
              <a:t>руптура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02323D28-8D7C-4C72-B32F-9097FF69DE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комплетних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руптура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једини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прави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избор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оперативна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Оперативни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циљ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егзактна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реадаптација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конзервативне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оперативне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најбитнији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елемент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постоперативном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периоду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програм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рехабилитације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26957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1455"/>
    </mc:Choice>
    <mc:Fallback xmlns="">
      <p:transition spd="slow" advTm="21455"/>
    </mc:Fallback>
  </mc:AlternateContent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18F9403A-17EA-4F46-B9FC-DA32C326DE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код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комплетних</a:t>
            </a:r>
            <a:r>
              <a:rPr lang="en-US" altLang="en-US" sz="4000" dirty="0"/>
              <a:t> </a:t>
            </a:r>
            <a:r>
              <a:rPr lang="en-US" altLang="en-US" sz="4000" dirty="0" err="1"/>
              <a:t>руптура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7A2A6D8D-769B-4219-B848-ED453B6792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комплетних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руптура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једини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прави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избор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оперативна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Оперативни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циљ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егзактна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реадаптација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конзервативне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оперативне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најбитнији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елемент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постоперативном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периоду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програм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рехабилитације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48048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777"/>
    </mc:Choice>
    <mc:Fallback xmlns="">
      <p:transition spd="slow" advTm="1777"/>
    </mc:Fallback>
  </mc:AlternateContent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5559FF1-8C88-44F9-B0D9-968764D02C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код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комплетних</a:t>
            </a:r>
            <a:r>
              <a:rPr lang="en-US" altLang="en-US" sz="4000" dirty="0"/>
              <a:t> </a:t>
            </a:r>
            <a:r>
              <a:rPr lang="en-US" altLang="en-US" sz="4000" dirty="0" err="1"/>
              <a:t>руптура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C90EBA9-B737-4E75-82C2-0FE88663D69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3-6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недеља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мировања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запо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иње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програм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рехабилитације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циљем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смањења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отока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лимфне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дрена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електротерапије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орално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узимање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антифлогистика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Обазриво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запо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програм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покретом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Најбоље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етку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покрете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изводи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кроз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хидрокинезитерапију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Императив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опоравак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снаге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етку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електростимулације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група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Sp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облик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кс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поненцијалних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струја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модулацијом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одре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ује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индивидуално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даљем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третману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потребно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спровести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тренинг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снаге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координације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82091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1065"/>
    </mc:Choice>
    <mc:Fallback xmlns="">
      <p:transition spd="slow" advTm="41065"/>
    </mc:Fallback>
  </mc:AlternateContent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98385D6-BD78-4C46-999E-DBA402BD32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Повреде</a:t>
            </a:r>
            <a:r>
              <a:rPr lang="en-US" altLang="en-US" sz="4000" dirty="0"/>
              <a:t> </a:t>
            </a:r>
            <a:r>
              <a:rPr lang="en-US" altLang="en-US" sz="4000" dirty="0" err="1"/>
              <a:t>тетива</a:t>
            </a:r>
            <a:r>
              <a:rPr lang="en-US" altLang="en-US" sz="4000" dirty="0"/>
              <a:t> 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42C308B-60AB-40D7-96A0-3569A4D0D3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спорту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sr-Cyrl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шћ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руптуре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Посебно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карактеристи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руптуре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Ахил-ове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екстензора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прстију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Ахил-ове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јавља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Achill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-ove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зву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феномен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"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пуцање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а".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Клини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јавља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удубљење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месту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пуцања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брзо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испуњава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хематомом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притисак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негативан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Thomsonov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знак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мануалној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компресији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задње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подколенице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изостаје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плантарна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флексија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Подизање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прсте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сигуран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знак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увана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45466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6273"/>
    </mc:Choice>
    <mc:Fallback xmlns="">
      <p:transition spd="slow" advTm="46273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91E95811-6AB9-4C68-9C72-D85B09F991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у акутној фази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85011723-AB4D-47C9-BE9D-38A5A65408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 У раној фази после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трауматизације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, зависно од општег стања и тежине повређивања, спроводе се хируршке мере.</a:t>
            </a:r>
          </a:p>
          <a:p>
            <a:pPr marL="0" indent="0">
              <a:buNone/>
            </a:pP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 У овој фази се не примењује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кинезитерапија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, али се спроводи: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правилан положај болесника у постељи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позиционирања оштећених делова екстремитета (елевација)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нега болесника</a:t>
            </a:r>
          </a:p>
          <a:p>
            <a:pPr marL="0" indent="0">
              <a:buNone/>
            </a:pP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 Када се стање болесника поправи, тако да нису угрожене виталне функције, прелази се на активан став и програм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кинезитерапије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604454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3995"/>
    </mc:Choice>
    <mc:Fallback xmlns="">
      <p:transition spd="slow" advTm="33995"/>
    </mc:Fallback>
  </mc:AlternateContent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66CED6C-E49F-4A5B-9E15-A796418A1D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Терапијски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поступци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код</a:t>
            </a:r>
            <a:r>
              <a:rPr lang="en-US" altLang="en-US" sz="4000" dirty="0"/>
              <a:t> </a:t>
            </a:r>
            <a:r>
              <a:rPr lang="en-US" altLang="en-US" sz="4000" dirty="0" err="1"/>
              <a:t>руптуре</a:t>
            </a:r>
            <a:r>
              <a:rPr lang="en-US" altLang="en-US" sz="4000" dirty="0"/>
              <a:t> </a:t>
            </a:r>
            <a:r>
              <a:rPr lang="en-US" altLang="en-US" sz="4000" dirty="0" err="1"/>
              <a:t>тетива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75FAC019-DE42-4BEB-B025-D8B5D7BC60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терапијском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смислу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неопходна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хирур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интервенција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првих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24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фази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имобилизације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хирур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третмана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потребно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спровести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рехабилитационе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мере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елевација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магнетно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импулсно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поље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премодулисани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облик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интерферетних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струја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завр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фазе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имобилзације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прелази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програм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хидрокинезитерапије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Опоравак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траје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6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месеци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хрони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лезија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Achill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-ове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забрањена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локалне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апликације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кортикостероида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доводе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бр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дегенерације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касније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расцепа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4806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2684"/>
    </mc:Choice>
    <mc:Fallback xmlns="">
      <p:transition spd="slow" advTm="42684"/>
    </mc:Fallback>
  </mc:AlternateContent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65BB4E7-90C3-48B3-9D1A-F25BAAD7BF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Хрони</a:t>
            </a:r>
            <a:r>
              <a:rPr lang="sr-Cyrl-C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лезије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b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peritendinitis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tendodinia</a:t>
            </a:r>
            <a:r>
              <a:rPr lang="en-US" altLang="en-US" sz="4000" dirty="0">
                <a:latin typeface="Arial" panose="020B0604020202020204" pitchFamily="34" charset="0"/>
                <a:cs typeface="Arial" panose="020B0604020202020204" pitchFamily="34" charset="0"/>
              </a:rPr>
              <a:t>) 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1CE867F5-F105-44A4-966D-2B627E7DAD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третирају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конзеравтивно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физикалним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агенсима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ултразвук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интерферетне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струје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топлота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електрофореза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ензимским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препаратима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(heparin,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thiomucase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hylase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и др.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12245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6985"/>
    </mc:Choice>
    <mc:Fallback xmlns="">
      <p:transition spd="slow" advTm="16985"/>
    </mc:Fallback>
  </mc:AlternateContent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E9F349C-874A-47B4-8AB5-DF2F76C872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>
                <a:cs typeface="Times New Roman" panose="02020603050405020304" pitchFamily="18" charset="0"/>
              </a:rPr>
              <a:t>Tendovaginitis</a:t>
            </a:r>
            <a:r>
              <a:rPr lang="en-US" altLang="en-US" sz="4000" dirty="0">
                <a:cs typeface="Times New Roman" panose="02020603050405020304" pitchFamily="18" charset="0"/>
              </a:rPr>
              <a:t> </a:t>
            </a:r>
            <a:r>
              <a:rPr lang="en-US" altLang="en-US" sz="4000" dirty="0" err="1">
                <a:cs typeface="Times New Roman" panose="02020603050405020304" pitchFamily="18" charset="0"/>
              </a:rPr>
              <a:t>stenosans</a:t>
            </a:r>
            <a:r>
              <a:rPr lang="en-US" altLang="en-US" sz="4000" dirty="0">
                <a:cs typeface="Times New Roman" panose="02020603050405020304" pitchFamily="18" charset="0"/>
              </a:rPr>
              <a:t> 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1C09612B-0B95-4572-A3E3-2CEFC1E48F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CS" altLang="en-US" b="1" dirty="0" err="1">
                <a:latin typeface="Arial" panose="020B0604020202020204" pitchFamily="34" charset="0"/>
                <a:cs typeface="Arial" panose="020B0604020202020204" pitchFamily="34" charset="0"/>
              </a:rPr>
              <a:t>Tendovaginitis</a:t>
            </a:r>
            <a:r>
              <a:rPr lang="sr-Latn-CS" altLang="en-US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b="1" dirty="0" err="1">
                <a:latin typeface="Arial" panose="020B0604020202020204" pitchFamily="34" charset="0"/>
                <a:cs typeface="Arial" panose="020B0604020202020204" pitchFamily="34" charset="0"/>
              </a:rPr>
              <a:t>stenosans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-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јавља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подру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флексора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весла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кајака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Основни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разлог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клизање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кроз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овојницу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због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фиброзних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задебљања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овојнице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Терапијски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постпуци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каткад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проблем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оперативним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путем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5430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4774"/>
    </mc:Choice>
    <mc:Fallback xmlns="">
      <p:transition spd="slow" advTm="24774"/>
    </mc:Fallback>
  </mc:AlternateContent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346A6C4-7B88-46F6-B229-98FD1EBC8C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>
                <a:cs typeface="Times New Roman" panose="02020603050405020304" pitchFamily="18" charset="0"/>
              </a:rPr>
              <a:t>Entesitis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CE9EFD8-45A7-48C6-8EC8-87E0F2539B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Entensitis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-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Раније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промена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називала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периостоза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везује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покосницу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својим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влакнима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пролази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унутар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месту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покоснице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х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рскави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аво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ткиво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исправнији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назив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ентенситис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Слој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припоја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постављен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споља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х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рскави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ав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унутра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њи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бли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калцификован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Овакво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везивање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кост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омогу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добру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врстину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сигурност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приликом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63662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1400"/>
    </mc:Choice>
    <mc:Fallback xmlns="">
      <p:transition spd="slow" advTm="31400"/>
    </mc:Fallback>
  </mc:AlternateContent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2F3525A-4F45-42D8-8A63-52548B35E3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Entesitis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9249F58-770B-4B22-AD8B-C5AC1B9A0AD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појединих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спортских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активности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местима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припоја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дога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ају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понављане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микротрауме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услед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незразмере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оптере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способности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одговора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Развијају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дегенеративне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промене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условљавају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клини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манифестације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оптере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или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притисак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ограни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покрета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sr-Cyrl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шћ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манифестације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"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тениски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лакат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припоја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радијалном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епикондилу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надлактице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копља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лакат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улнарном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епикондилу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надлактице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3552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5600"/>
    </mc:Choice>
    <mc:Fallback xmlns="">
      <p:transition spd="slow" advTm="25600"/>
    </mc:Fallback>
  </mc:AlternateContent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715A585-A934-4B8D-84E9-B0A0CDA4D7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Terapija</a:t>
            </a:r>
            <a:r>
              <a:rPr lang="en-US" altLang="en-US" sz="4000" dirty="0"/>
              <a:t> </a:t>
            </a:r>
            <a:r>
              <a:rPr lang="en-US" altLang="en-US" sz="4000" dirty="0" err="1"/>
              <a:t>entensitisa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D6F831BC-785D-4768-8C4F-4E8E5CDFF7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првој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фази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постоји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јак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састоји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локалној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инфилтрацији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анестетика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кортикостероидима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тога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агенсе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Уколико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побољ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потребно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спровести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опертивно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парцијална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тенотомија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или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денервација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48324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8630"/>
    </mc:Choice>
    <mc:Fallback xmlns="">
      <p:transition spd="slow" advTm="18630"/>
    </mc:Fallback>
  </mc:AlternateContent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0EFCBB4-0B62-4EF3-9EE6-FE60DFDB90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Повреде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зглобова</a:t>
            </a:r>
            <a:r>
              <a:rPr lang="en-US" altLang="en-US" sz="4000" dirty="0"/>
              <a:t> 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8DDE776-5BD1-4D74-B654-C67F44DFD4D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73426" y="1825625"/>
            <a:ext cx="7441924" cy="4351338"/>
          </a:xfrm>
        </p:spPr>
        <p:txBody>
          <a:bodyPr/>
          <a:lstStyle/>
          <a:p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Contusio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нагње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њ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e)</a:t>
            </a:r>
          </a:p>
          <a:p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Distorsio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уганu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е)</a:t>
            </a:r>
          </a:p>
          <a:p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Luxatio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ишчашење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6756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770"/>
    </mc:Choice>
    <mc:Fallback xmlns="">
      <p:transition spd="slow" advTm="4770"/>
    </mc:Fallback>
  </mc:AlternateContent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18629B6-DD54-48BC-B515-4682B6B8AE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Контузија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зглоба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FCE5B270-46C3-47D1-AC46-C9EE102980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Контузија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настаје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директним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ударцем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есто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сре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излив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ове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повреде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нај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sr-Cyrl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шћ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наставља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активност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али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хла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јавља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ограни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функција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Основне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терапијске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мере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хла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24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сата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тога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примењују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процедуре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Опоравак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оби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7-10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дана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8691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5081"/>
    </mc:Choice>
    <mc:Fallback xmlns="">
      <p:transition spd="slow" advTm="25081"/>
    </mc:Fallback>
  </mc:AlternateContent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04807C4-428F-46E8-BA54-DDA7F6713B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>
                <a:latin typeface="Arial" panose="020B0604020202020204" pitchFamily="34" charset="0"/>
                <a:cs typeface="Arial" panose="020B0604020202020204" pitchFamily="34" charset="0"/>
              </a:rPr>
              <a:t>Дисторзија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B7830CAC-34CF-4C40-BDF0-9CF84702A9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Дисторзија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настаје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направи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прекомерни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покрет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sr-Cyrl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шћ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дога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талокруралном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таквог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померања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тетивног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апарата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прилико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долази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надра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рецептора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јавља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немогу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ност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наставка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такми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Надра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ај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симпатикуса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Lerische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-u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условљава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следе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манифестације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хиперте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р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мију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хиперемију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цијанозу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функције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степену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померања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дисторзије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деле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степена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Најте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степен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покидане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з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е, 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истовремено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капсула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поцепана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00837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5644"/>
    </mc:Choice>
    <mc:Fallback xmlns="">
      <p:transition spd="slow" advTm="35644"/>
    </mc:Fallback>
  </mc:AlternateContent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5B94E43-42CB-43D2-BBB4-4BA9259A00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дистрозије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зглоба</a:t>
            </a:r>
            <a:r>
              <a:rPr lang="en-US" altLang="en-US" sz="4000" dirty="0"/>
              <a:t/>
            </a:r>
            <a:br>
              <a:rPr lang="en-US" altLang="en-US" sz="4000" dirty="0"/>
            </a:b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0CFF07F6-1309-4908-A20A-1ACC23A2B0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sr-Cyrl-RS" altLang="en-US" dirty="0">
              <a:latin typeface="Times New Roman YU" pitchFamily="18" charset="0"/>
              <a:cs typeface="Times New Roman" panose="02020603050405020304" pitchFamily="18" charset="0"/>
            </a:endParaRPr>
          </a:p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Терапијски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програм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подразумева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конзеративно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стадијума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агенси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), 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III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степена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оперативно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alt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4342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0080"/>
    </mc:Choice>
    <mc:Fallback xmlns="">
      <p:transition spd="slow" advTm="10080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3B277D00-F3B4-4FD3-AA1A-D8AB293350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Програм реедукације мишићне снаге и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спрећавање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развоја атрофије мишића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72081C93-F5D8-43AF-A59C-904A12106CD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Јачање мишића, који се налазе у близини повреде, врши се путем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изометријских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вежби.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Тонус у току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изометријске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контракције, треба да буде већи од 30%</a:t>
            </a:r>
          </a:p>
          <a:p>
            <a:pPr marL="0" indent="0">
              <a:buNone/>
            </a:pP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затегнутости у миру.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Контракције се изводе до појаве бола у мишићу.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У серији 10 контракција, дневно најмање три серије.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Код појаве јаког бола контракције избегавати.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Потребно је и јачање мишића удаљених регија, јер услед дуготрајног мировања, долази до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хипотоније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хипотрофије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целокупне мускулатуре.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 Спроводе се активне вежбе са отпором и прогресивним оптерећењем.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97104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4041"/>
    </mc:Choice>
    <mc:Fallback xmlns="">
      <p:transition spd="slow" advTm="44041"/>
    </mc:Fallback>
  </mc:AlternateContent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0FDF38D5-55E6-43F2-8542-28579A05D7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Луксација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3CC4A9A-B9EB-493A-8A06-9B5F4967A0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r-Cyrl-R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Луксација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дислокација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пло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немају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ме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усобну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конгруенцију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пло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делими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споју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тада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говори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о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сублук</a:t>
            </a:r>
            <a:r>
              <a:rPr lang="sr-Cyrl-R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с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ацији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Етиологија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сли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дистрозије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али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померања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пло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или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потпуно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Директни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ударац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е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довести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луксације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иако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ретко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транслацијска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луксација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  <a:r>
              <a:rPr lang="en-US" altLang="en-US" sz="32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71046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5880"/>
    </mc:Choice>
    <mc:Fallback xmlns="">
      <p:transition spd="slow" advTm="25880"/>
    </mc:Fallback>
  </mc:AlternateContent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9F36203-EF3F-4FAD-A356-98BB36B432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b="1" dirty="0" err="1"/>
              <a:t>Симптоматологија</a:t>
            </a:r>
            <a:r>
              <a:rPr lang="en-US" altLang="en-US" sz="4000" b="1" dirty="0"/>
              <a:t> </a:t>
            </a:r>
            <a:r>
              <a:rPr lang="en-US" altLang="en-US" sz="4000" b="1" dirty="0" err="1"/>
              <a:t>луксације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AF2CA5A5-0EE4-42F0-8818-76CF80E1DB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r-Cyrl-RS" altLang="en-US" dirty="0">
              <a:latin typeface="Times New Roman YU" pitchFamily="18" charset="0"/>
              <a:cs typeface="Times New Roman" panose="02020603050405020304" pitchFamily="18" charset="0"/>
            </a:endParaRPr>
          </a:p>
          <a:p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Сипмтоматологија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огледа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јасној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деформацији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зглоба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91010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092"/>
    </mc:Choice>
    <mc:Fallback xmlns="">
      <p:transition spd="slow" advTm="4092"/>
    </mc:Fallback>
  </mc:AlternateContent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2199695-D0CE-4F8D-B433-5BB6F01AC8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луксације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23CD2A11-2F5E-4B6E-92AF-FAD984CE42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шч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треба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наместити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скра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а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кроз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њихову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контракцију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услед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ноцицепивни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соматосензорни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блокирају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ефекат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NSB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Brugger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-u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)-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блокирање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покрета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како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смањио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бол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репозиције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потребно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ставити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имобилизацију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Имобилизација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мора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бити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довољно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дуга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(6-8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недеља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јер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раније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скидање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имобилизције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води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те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ћ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ењу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зглобних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структура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лигаментарног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апарата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тако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настаје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нова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лукасација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малим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оптере</a:t>
            </a:r>
            <a:r>
              <a:rPr lang="sr-Cyrl-RS" altLang="en-US" dirty="0">
                <a:latin typeface="Arial" panose="020B0604020202020204" pitchFamily="34" charset="0"/>
                <a:cs typeface="Arial" panose="020B0604020202020204" pitchFamily="34" charset="0"/>
              </a:rPr>
              <a:t>ђ</a:t>
            </a:r>
            <a:r>
              <a:rPr lang="en-US" alt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ењима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хабитуална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луксација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  <a:r>
              <a:rPr lang="en-US" altLang="en-US" sz="3200" dirty="0">
                <a:solidFill>
                  <a:srgbClr val="CC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71369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9032"/>
    </mc:Choice>
    <mc:Fallback xmlns="">
      <p:transition spd="slow" advTm="29032"/>
    </mc:Fallback>
  </mc:AlternateContent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0ED2BB63-78E9-4A44-B1DF-D6E7C0828F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altLang="en-US" sz="4000" dirty="0" err="1"/>
              <a:t>Терапија</a:t>
            </a:r>
            <a:r>
              <a:rPr lang="en-US" altLang="en-US" sz="4000" dirty="0"/>
              <a:t> </a:t>
            </a:r>
            <a:r>
              <a:rPr lang="en-US" altLang="en-US" sz="4000" dirty="0" err="1"/>
              <a:t>луксације</a:t>
            </a: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B301F86-9DAC-4CF6-8897-17FFAF1AE2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У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току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имобилизације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запо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програм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примене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агенаса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магнетно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импулсно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поље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интерферентне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струје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стати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контракције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које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опрезно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дозиране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).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Након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скидања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имобилизације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запо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иње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реституција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кроз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ку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активност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бази</a:t>
            </a:r>
            <a:r>
              <a:rPr lang="sr-Cyrl-CS" altLang="en-US" dirty="0">
                <a:latin typeface="Arial" panose="020B0604020202020204" pitchFamily="34" charset="0"/>
                <a:cs typeface="Arial" panose="020B0604020202020204" pitchFamily="34" charset="0"/>
              </a:rPr>
              <a:t>ч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ни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тренинг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хидрокинезитерапију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електростимуацију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sr-Latn-C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Sp</a:t>
            </a:r>
            <a:r>
              <a:rPr lang="sr-Latn-C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облик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експонецијалних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струја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 и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остале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физикалне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err="1">
                <a:latin typeface="Arial" panose="020B0604020202020204" pitchFamily="34" charset="0"/>
                <a:cs typeface="Arial" panose="020B0604020202020204" pitchFamily="34" charset="0"/>
              </a:rPr>
              <a:t>агенсе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2164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7160"/>
    </mc:Choice>
    <mc:Fallback xmlns="">
      <p:transition spd="slow" advTm="17160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6A3C0F43-56F6-42EB-9B3C-229CAD63A7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Превенција респираторних компликација 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D18A4FBD-CC53-4474-8178-4DFDD732AE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sr-Cyrl-RS" dirty="0"/>
              <a:t>Од првог дана се примењује респираторна рехабилитација</a:t>
            </a:r>
          </a:p>
          <a:p>
            <a:r>
              <a:rPr lang="sr-Cyrl-RS" dirty="0"/>
              <a:t>Мировање доводи до смањења респираторне функције-</a:t>
            </a:r>
            <a:r>
              <a:rPr lang="sr-Cyrl-RS" dirty="0" err="1"/>
              <a:t>вентилационе</a:t>
            </a:r>
            <a:r>
              <a:rPr lang="sr-Cyrl-RS" dirty="0"/>
              <a:t> функције и респираторних компликација</a:t>
            </a:r>
          </a:p>
          <a:p>
            <a:pPr marL="0" indent="0">
              <a:buNone/>
            </a:pPr>
            <a:r>
              <a:rPr lang="sr-Cyrl-RS" dirty="0"/>
              <a:t>  ( </a:t>
            </a:r>
            <a:r>
              <a:rPr lang="sr-Cyrl-RS" dirty="0" err="1"/>
              <a:t>бронхопнеумонија</a:t>
            </a:r>
            <a:r>
              <a:rPr lang="sr-Cyrl-RS" dirty="0"/>
              <a:t>, </a:t>
            </a:r>
            <a:r>
              <a:rPr lang="sr-Cyrl-RS" dirty="0" err="1"/>
              <a:t>ателектаза</a:t>
            </a:r>
            <a:r>
              <a:rPr lang="sr-Cyrl-RS" dirty="0"/>
              <a:t>)</a:t>
            </a:r>
          </a:p>
          <a:p>
            <a:r>
              <a:rPr lang="sr-Cyrl-RS" dirty="0"/>
              <a:t>Пацијента треба поставити у </a:t>
            </a:r>
            <a:r>
              <a:rPr lang="sr-Cyrl-RS" dirty="0" err="1"/>
              <a:t>полуседећи</a:t>
            </a:r>
            <a:r>
              <a:rPr lang="sr-Cyrl-RS" dirty="0"/>
              <a:t> положај, кад год је могуће.</a:t>
            </a:r>
          </a:p>
          <a:p>
            <a:r>
              <a:rPr lang="sr-Cyrl-RS" dirty="0"/>
              <a:t>Респираторна </a:t>
            </a:r>
            <a:r>
              <a:rPr lang="sr-Cyrl-RS" dirty="0" err="1"/>
              <a:t>кинезитерапија</a:t>
            </a:r>
            <a:r>
              <a:rPr lang="sr-Cyrl-RS" dirty="0"/>
              <a:t> у овој фази подразумева активно вођење болесника у смислу дубоких удисаја и лаганих издисаја.</a:t>
            </a:r>
          </a:p>
          <a:p>
            <a:r>
              <a:rPr lang="sr-Cyrl-RS" dirty="0"/>
              <a:t>Болесник је у </a:t>
            </a:r>
            <a:r>
              <a:rPr lang="sr-Cyrl-RS" dirty="0" err="1"/>
              <a:t>полуседећем</a:t>
            </a:r>
            <a:r>
              <a:rPr lang="sr-Cyrl-RS" dirty="0"/>
              <a:t> положају.</a:t>
            </a:r>
          </a:p>
          <a:p>
            <a:r>
              <a:rPr lang="sr-Cyrl-RS" dirty="0"/>
              <a:t>Код повреда грудног коша, где дубоке респирације стварају бол, инсистира се на абдоминалном дисању.</a:t>
            </a:r>
          </a:p>
          <a:p>
            <a:r>
              <a:rPr lang="sr-Cyrl-RS" dirty="0"/>
              <a:t>Спровођење програма респираторне </a:t>
            </a:r>
            <a:r>
              <a:rPr lang="sr-Cyrl-RS" dirty="0" err="1"/>
              <a:t>кинезитерапије</a:t>
            </a:r>
            <a:r>
              <a:rPr lang="sr-Cyrl-RS" dirty="0"/>
              <a:t> се изводи сваких сат времена, самостално од стране пацијента, терапеут врши надзор.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5524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53361"/>
    </mc:Choice>
    <mc:Fallback xmlns="">
      <p:transition spd="slow" advTm="53361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D067A370-4FE7-4BFA-A74E-539CF09FA0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Побољшање периферне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циркулције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27CEB314-E8E3-406D-A15C-303573B6E1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30272" y="1690689"/>
            <a:ext cx="8085078" cy="4351338"/>
          </a:xfrm>
        </p:spPr>
        <p:txBody>
          <a:bodyPr>
            <a:normAutofit/>
          </a:bodyPr>
          <a:lstStyle/>
          <a:p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Након трауме, </a:t>
            </a:r>
            <a:r>
              <a:rPr lang="sr-Cyrl-R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јавља </a:t>
            </a:r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се поремећај у периферној циркулацији.</a:t>
            </a:r>
          </a:p>
          <a:p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Услед повишеног тонуса </a:t>
            </a:r>
            <a:r>
              <a:rPr lang="sr-Cyrl-RS" sz="2400" dirty="0" err="1">
                <a:latin typeface="Arial" panose="020B0604020202020204" pitchFamily="34" charset="0"/>
                <a:cs typeface="Arial" panose="020B0604020202020204" pitchFamily="34" charset="0"/>
              </a:rPr>
              <a:t>сипматикуса</a:t>
            </a:r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 настаје </a:t>
            </a:r>
            <a:r>
              <a:rPr lang="sr-Cyrl-RS" sz="2400" dirty="0" err="1">
                <a:latin typeface="Arial" panose="020B0604020202020204" pitchFamily="34" charset="0"/>
                <a:cs typeface="Arial" panose="020B0604020202020204" pitchFamily="34" charset="0"/>
              </a:rPr>
              <a:t>вазоконстрикција</a:t>
            </a:r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Мировање успорава венски и артеријски ток циркулације.</a:t>
            </a:r>
          </a:p>
          <a:p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Све то доводи до слабе исхране мишића </a:t>
            </a:r>
            <a:r>
              <a:rPr lang="sr-Cyrl-R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и атрофије</a:t>
            </a:r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Активним вежбама </a:t>
            </a:r>
            <a:r>
              <a:rPr lang="sr-Cyrl-RS" sz="2400" dirty="0" err="1">
                <a:latin typeface="Arial" panose="020B0604020202020204" pitchFamily="34" charset="0"/>
                <a:cs typeface="Arial" panose="020B0604020202020204" pitchFamily="34" charset="0"/>
              </a:rPr>
              <a:t>дисталних</a:t>
            </a:r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 делова-стопала и шаке, празни се капиларни базен, убрзава циркулација и побољшава </a:t>
            </a:r>
            <a:r>
              <a:rPr lang="sr-Cyrl-RS" sz="2400" dirty="0" err="1">
                <a:latin typeface="Arial" panose="020B0604020202020204" pitchFamily="34" charset="0"/>
                <a:cs typeface="Arial" panose="020B0604020202020204" pitchFamily="34" charset="0"/>
              </a:rPr>
              <a:t>оксигенација</a:t>
            </a:r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6688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8733"/>
    </mc:Choice>
    <mc:Fallback xmlns="">
      <p:transition spd="slow" advTm="28733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D67E1037-7613-41A1-B8F1-2CE994485A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Превенција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тромботичног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sr-Cyrl-RS" sz="4000" dirty="0" err="1">
                <a:latin typeface="Arial" panose="020B0604020202020204" pitchFamily="34" charset="0"/>
                <a:cs typeface="Arial" panose="020B0604020202020204" pitchFamily="34" charset="0"/>
              </a:rPr>
              <a:t>пострауматског</a:t>
            </a:r>
            <a:r>
              <a:rPr lang="sr-Cyrl-RS" sz="4000" dirty="0">
                <a:latin typeface="Arial" panose="020B0604020202020204" pitchFamily="34" charset="0"/>
                <a:cs typeface="Arial" panose="020B0604020202020204" pitchFamily="34" charset="0"/>
              </a:rPr>
              <a:t> синдрома</a:t>
            </a:r>
            <a:endParaRPr lang="en-US"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40FC8A2E-6507-4833-A56E-25BEE02725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Дуго мировање, након трауме успорава венску циркулацију и повећава коагулацију крви. Настаје венска тромбоза.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Поред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медикаментозне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 терапије у циљу превенције тромбозе, после имобилизације или оперативног лечења, спроводе се: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вежбе дисања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вежбе за ДЕ, </a:t>
            </a:r>
            <a:r>
              <a:rPr lang="sr-Cyrl-RS" dirty="0" err="1">
                <a:latin typeface="Arial" panose="020B0604020202020204" pitchFamily="34" charset="0"/>
                <a:cs typeface="Arial" panose="020B0604020202020204" pitchFamily="34" charset="0"/>
              </a:rPr>
              <a:t>изометријске</a:t>
            </a:r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, активне, пасивне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елевација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масажа,</a:t>
            </a:r>
          </a:p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еластична бандажа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7595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3523"/>
    </mc:Choice>
    <mc:Fallback xmlns="">
      <p:transition spd="slow" advTm="33523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519</TotalTime>
  <Words>3985</Words>
  <Application>Microsoft Office PowerPoint</Application>
  <PresentationFormat>On-screen Show (4:3)</PresentationFormat>
  <Paragraphs>300</Paragraphs>
  <Slides>63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63</vt:i4>
      </vt:variant>
    </vt:vector>
  </HeadingPairs>
  <TitlesOfParts>
    <vt:vector size="64" baseType="lpstr">
      <vt:lpstr>Office Theme</vt:lpstr>
      <vt:lpstr>Кинезитерапија у трауматологији Кинезитерапија код повреда у спорту</vt:lpstr>
      <vt:lpstr>Кинезитерапија у трауматологији</vt:lpstr>
      <vt:lpstr>Кинезитерапија у трауматологији</vt:lpstr>
      <vt:lpstr>Кинезитерапија у трауматологији</vt:lpstr>
      <vt:lpstr>Кинезитерапија у акутној фази</vt:lpstr>
      <vt:lpstr>Програм реедукације мишићне снаге и спрећавање развоја атрофије мишића</vt:lpstr>
      <vt:lpstr>Превенција респираторних компликација </vt:lpstr>
      <vt:lpstr>Побољшање периферне циркулције</vt:lpstr>
      <vt:lpstr>Превенција тромботичног пострауматског синдрома</vt:lpstr>
      <vt:lpstr>Превенција декубиталних рана</vt:lpstr>
      <vt:lpstr>Кинезитерапија у субакутној и хроничној фази повреде</vt:lpstr>
      <vt:lpstr>Јачање мишићне снаге</vt:lpstr>
      <vt:lpstr>Савлађивање пострауматске контрактуре</vt:lpstr>
      <vt:lpstr>Савлађивање пострауматске контрактуре</vt:lpstr>
      <vt:lpstr>Кинезитерапија у трауматологији</vt:lpstr>
      <vt:lpstr>Повреде меких ткива</vt:lpstr>
      <vt:lpstr>Подела повреда меких ткива</vt:lpstr>
      <vt:lpstr>Фаза запаљења</vt:lpstr>
      <vt:lpstr>Фаза репарације</vt:lpstr>
      <vt:lpstr>Повреде меких ткива</vt:lpstr>
      <vt:lpstr>КОШТАНИ ПРЕЛОМИ </vt:lpstr>
      <vt:lpstr>Време зарастања костију</vt:lpstr>
      <vt:lpstr>Клиничка пракса-пример Прелом потколенице</vt:lpstr>
      <vt:lpstr>Клиничка пракса-пример Прелом потколенице</vt:lpstr>
      <vt:lpstr>Клиничка пракса-пример Прелом потколенице</vt:lpstr>
      <vt:lpstr>М.Sudeck Комплексни регионални болни синдром тип I (CRPS тип I) </vt:lpstr>
      <vt:lpstr>М.Sudeck</vt:lpstr>
      <vt:lpstr>PowerPoint Presentation</vt:lpstr>
      <vt:lpstr>Спортске повреде</vt:lpstr>
      <vt:lpstr>Типичне спортске повреде </vt:lpstr>
      <vt:lpstr>Етиологија</vt:lpstr>
      <vt:lpstr>Етиологија</vt:lpstr>
      <vt:lpstr>Класификација повреда </vt:lpstr>
      <vt:lpstr>Исход спортске повреде </vt:lpstr>
      <vt:lpstr>Повреде мишића </vt:lpstr>
      <vt:lpstr>Патомеханизам повреде мишића</vt:lpstr>
      <vt:lpstr>Класификација повреда мишића</vt:lpstr>
      <vt:lpstr>Мишићни "катер" </vt:lpstr>
      <vt:lpstr>Етиологија </vt:lpstr>
      <vt:lpstr>Патофизиологија</vt:lpstr>
      <vt:lpstr>Терапијски поступци</vt:lpstr>
      <vt:lpstr>Дијагностика повреда мишића </vt:lpstr>
      <vt:lpstr>Терапија код повреда мишића</vt:lpstr>
      <vt:lpstr>PowerPoint Presentation</vt:lpstr>
      <vt:lpstr>Терапија после три дана</vt:lpstr>
      <vt:lpstr>Терапија код комплетних руптура</vt:lpstr>
      <vt:lpstr>Терапија код комплетних руптура</vt:lpstr>
      <vt:lpstr>Терапија код комплетних руптура</vt:lpstr>
      <vt:lpstr>Повреде тетива </vt:lpstr>
      <vt:lpstr>Терапијски поступци код руптуре тетива</vt:lpstr>
      <vt:lpstr>Хроничне лезије  (peritendinitis i tendodinia) </vt:lpstr>
      <vt:lpstr>Tendovaginitis stenosans </vt:lpstr>
      <vt:lpstr>Entesitis</vt:lpstr>
      <vt:lpstr>Entesitis</vt:lpstr>
      <vt:lpstr>Terapija entensitisa</vt:lpstr>
      <vt:lpstr>Повреде зглобова </vt:lpstr>
      <vt:lpstr>Контузија зглоба</vt:lpstr>
      <vt:lpstr>Дисторзија</vt:lpstr>
      <vt:lpstr>Терапија дистрозије зглоба </vt:lpstr>
      <vt:lpstr>Луксација</vt:lpstr>
      <vt:lpstr>Симптоматологија луксације</vt:lpstr>
      <vt:lpstr>Терапија луксације</vt:lpstr>
      <vt:lpstr>Терапија луксације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Кинезитерапија у трауматологији Кинезитерапија код повреда у спорту</dc:title>
  <dc:creator>katarinaparezanovicilic@gmail.com</dc:creator>
  <cp:lastModifiedBy>Kaca</cp:lastModifiedBy>
  <cp:revision>70</cp:revision>
  <dcterms:created xsi:type="dcterms:W3CDTF">2020-08-19T16:46:35Z</dcterms:created>
  <dcterms:modified xsi:type="dcterms:W3CDTF">2024-08-29T15:47:12Z</dcterms:modified>
</cp:coreProperties>
</file>

<file path=docProps/thumbnail.jpeg>
</file>